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6" d="100"/>
          <a:sy n="56" d="100"/>
        </p:scale>
        <p:origin x="620" y="52"/>
      </p:cViewPr>
      <p:guideLst>
        <p:guide orient="horz" pos="2592"/>
        <p:guide pos="460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12.jpeg>
</file>

<file path=ppt/media/image13.jpg>
</file>

<file path=ppt/media/image14.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896070"/>
            <a:ext cx="6037064" cy="833199"/>
          </a:xfrm>
          <a:prstGeom prst="rect">
            <a:avLst/>
          </a:prstGeom>
          <a:noFill/>
          <a:ln/>
        </p:spPr>
        <p:txBody>
          <a:bodyPr wrap="none" rtlCol="0" anchor="t"/>
          <a:lstStyle/>
          <a:p>
            <a:pPr marL="0" indent="0">
              <a:lnSpc>
                <a:spcPts val="6561"/>
              </a:lnSpc>
              <a:buNone/>
            </a:pPr>
            <a:r>
              <a:rPr lang="en-US" sz="5249" b="1" dirty="0">
                <a:solidFill>
                  <a:srgbClr val="FFA44F"/>
                </a:solidFill>
                <a:latin typeface="Roboto Slab" pitchFamily="34" charset="0"/>
                <a:ea typeface="Roboto Slab" pitchFamily="34" charset="-122"/>
                <a:cs typeface="Roboto Slab" pitchFamily="34" charset="-120"/>
              </a:rPr>
              <a:t>Projet E-commerce</a:t>
            </a:r>
            <a:endParaRPr lang="en-US" sz="5249" dirty="0"/>
          </a:p>
        </p:txBody>
      </p:sp>
      <p:sp>
        <p:nvSpPr>
          <p:cNvPr id="6" name="Text 3"/>
          <p:cNvSpPr/>
          <p:nvPr/>
        </p:nvSpPr>
        <p:spPr>
          <a:xfrm>
            <a:off x="6319599" y="3062526"/>
            <a:ext cx="7477601" cy="1421606"/>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Le projet E-commerce a pour ambition de répondre aux besoins croissants des clients en matière d'achats en ligne et de fournir une expérience d'achat exceptionnelle, tout en renforçant la présence de notre entreprise sur le marché numérique.</a:t>
            </a:r>
            <a:endParaRPr lang="en-US" sz="1750" dirty="0"/>
          </a:p>
        </p:txBody>
      </p:sp>
      <p:sp>
        <p:nvSpPr>
          <p:cNvPr id="7" name="Shape 4"/>
          <p:cNvSpPr/>
          <p:nvPr/>
        </p:nvSpPr>
        <p:spPr>
          <a:xfrm>
            <a:off x="6319599" y="4750713"/>
            <a:ext cx="355402" cy="355402"/>
          </a:xfrm>
          <a:prstGeom prst="roundRect">
            <a:avLst>
              <a:gd name="adj" fmla="val 25726039"/>
            </a:avLst>
          </a:prstGeom>
          <a:noFill/>
          <a:ln w="7620">
            <a:solidFill>
              <a:srgbClr val="FFFFFF"/>
            </a:solidFill>
            <a:prstDash val="solid"/>
          </a:ln>
        </p:spPr>
      </p:sp>
      <p:sp>
        <p:nvSpPr>
          <p:cNvPr id="10" name="Text 6"/>
          <p:cNvSpPr/>
          <p:nvPr/>
        </p:nvSpPr>
        <p:spPr>
          <a:xfrm>
            <a:off x="6319599" y="5372814"/>
            <a:ext cx="7477601" cy="355402"/>
          </a:xfrm>
          <a:prstGeom prst="rect">
            <a:avLst/>
          </a:prstGeom>
          <a:noFill/>
          <a:ln/>
        </p:spPr>
        <p:txBody>
          <a:bodyPr wrap="none" rtlCol="0" anchor="t"/>
          <a:lstStyle/>
          <a:p>
            <a:pPr marL="0" indent="0">
              <a:lnSpc>
                <a:spcPts val="2799"/>
              </a:lnSpc>
              <a:buNone/>
            </a:pPr>
            <a:endParaRPr lang="en-US" sz="1750" dirty="0"/>
          </a:p>
        </p:txBody>
      </p:sp>
      <p:sp>
        <p:nvSpPr>
          <p:cNvPr id="11" name="Text 7"/>
          <p:cNvSpPr/>
          <p:nvPr/>
        </p:nvSpPr>
        <p:spPr>
          <a:xfrm>
            <a:off x="6319599" y="5978128"/>
            <a:ext cx="7477601" cy="355402"/>
          </a:xfrm>
          <a:prstGeom prst="rect">
            <a:avLst/>
          </a:prstGeom>
          <a:noFill/>
          <a:ln/>
        </p:spPr>
        <p:txBody>
          <a:bodyPr wrap="none" rtlCol="0" anchor="t"/>
          <a:lstStyle/>
          <a:p>
            <a:pPr marL="0" indent="0">
              <a:lnSpc>
                <a:spcPts val="2799"/>
              </a:lnSpc>
              <a:buNone/>
            </a:pPr>
            <a:endParaRPr lang="en-US" sz="1750" dirty="0"/>
          </a:p>
        </p:txBody>
      </p:sp>
      <p:sp>
        <p:nvSpPr>
          <p:cNvPr id="13" name="ZoneTexte 12"/>
          <p:cNvSpPr txBox="1"/>
          <p:nvPr/>
        </p:nvSpPr>
        <p:spPr>
          <a:xfrm>
            <a:off x="13995290" y="7860268"/>
            <a:ext cx="635110" cy="369332"/>
          </a:xfrm>
          <a:prstGeom prst="rect">
            <a:avLst/>
          </a:prstGeom>
          <a:noFill/>
        </p:spPr>
        <p:txBody>
          <a:bodyPr wrap="none" rtlCol="0">
            <a:spAutoFit/>
          </a:bodyPr>
          <a:lstStyle/>
          <a:p>
            <a:r>
              <a:rPr lang="fr-FR" b="1" dirty="0"/>
              <a:t>1/15</a:t>
            </a:r>
          </a:p>
        </p:txBody>
      </p:sp>
      <p:sp>
        <p:nvSpPr>
          <p:cNvPr id="12" name="ZoneTexte 11"/>
          <p:cNvSpPr txBox="1"/>
          <p:nvPr/>
        </p:nvSpPr>
        <p:spPr>
          <a:xfrm>
            <a:off x="5486400" y="7306270"/>
            <a:ext cx="6423102" cy="923330"/>
          </a:xfrm>
          <a:prstGeom prst="rect">
            <a:avLst/>
          </a:prstGeom>
          <a:noFill/>
        </p:spPr>
        <p:txBody>
          <a:bodyPr wrap="square" rtlCol="0">
            <a:spAutoFit/>
          </a:bodyPr>
          <a:lstStyle/>
          <a:p>
            <a:r>
              <a:rPr lang="fr-FR" b="1" i="1" dirty="0">
                <a:solidFill>
                  <a:srgbClr val="C00000"/>
                </a:solidFill>
              </a:rPr>
              <a:t>Présenté par: wadiâ boukhari </a:t>
            </a:r>
          </a:p>
          <a:p>
            <a:r>
              <a:rPr lang="fr-FR" b="1" i="1" dirty="0">
                <a:solidFill>
                  <a:srgbClr val="C00000"/>
                </a:solidFill>
              </a:rPr>
              <a:t>                         chouaib massa </a:t>
            </a:r>
          </a:p>
          <a:p>
            <a:r>
              <a:rPr lang="fr-FR" b="1" i="1" dirty="0">
                <a:solidFill>
                  <a:srgbClr val="C00000"/>
                </a:solidFill>
              </a:rPr>
              <a:t>                         ahmed darhnani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266950" y="156118"/>
            <a:ext cx="10096381" cy="1226633"/>
          </a:xfrm>
          <a:prstGeom prst="rect">
            <a:avLst/>
          </a:prstGeom>
          <a:noFill/>
          <a:ln/>
        </p:spPr>
        <p:txBody>
          <a:bodyPr wrap="square" rtlCol="0" anchor="t"/>
          <a:lstStyle/>
          <a:p>
            <a:pPr marL="0" indent="0">
              <a:lnSpc>
                <a:spcPts val="5230"/>
              </a:lnSpc>
              <a:buNone/>
            </a:pPr>
            <a:r>
              <a:rPr lang="en-US" sz="4184" b="1" dirty="0">
                <a:solidFill>
                  <a:srgbClr val="476FD6"/>
                </a:solidFill>
                <a:latin typeface="Roboto Slab" pitchFamily="34" charset="0"/>
                <a:ea typeface="Roboto Slab" pitchFamily="34" charset="-122"/>
                <a:cs typeface="Roboto Slab" pitchFamily="34" charset="-120"/>
              </a:rPr>
              <a:t>Diagramme de séquences de l'inscription</a:t>
            </a:r>
            <a:endParaRPr lang="en-US" sz="4184" dirty="0"/>
          </a:p>
        </p:txBody>
      </p:sp>
      <p:sp>
        <p:nvSpPr>
          <p:cNvPr id="6" name="Text 3"/>
          <p:cNvSpPr/>
          <p:nvPr/>
        </p:nvSpPr>
        <p:spPr>
          <a:xfrm>
            <a:off x="2266950" y="7304246"/>
            <a:ext cx="10096381" cy="340043"/>
          </a:xfrm>
          <a:prstGeom prst="rect">
            <a:avLst/>
          </a:prstGeom>
          <a:noFill/>
          <a:ln/>
        </p:spPr>
        <p:txBody>
          <a:bodyPr wrap="none" rtlCol="0" anchor="t"/>
          <a:lstStyle/>
          <a:p>
            <a:pPr marL="0" indent="0">
              <a:lnSpc>
                <a:spcPts val="2678"/>
              </a:lnSpc>
              <a:buNone/>
            </a:pPr>
            <a:endParaRPr lang="en-US" sz="1674" dirty="0"/>
          </a:p>
        </p:txBody>
      </p:sp>
      <p:sp>
        <p:nvSpPr>
          <p:cNvPr id="8" name="ZoneTexte 7"/>
          <p:cNvSpPr txBox="1"/>
          <p:nvPr/>
        </p:nvSpPr>
        <p:spPr>
          <a:xfrm>
            <a:off x="13878271" y="7860268"/>
            <a:ext cx="752129" cy="369332"/>
          </a:xfrm>
          <a:prstGeom prst="rect">
            <a:avLst/>
          </a:prstGeom>
          <a:noFill/>
        </p:spPr>
        <p:txBody>
          <a:bodyPr wrap="none" rtlCol="0">
            <a:spAutoFit/>
          </a:bodyPr>
          <a:lstStyle/>
          <a:p>
            <a:r>
              <a:rPr lang="fr-FR" b="1" dirty="0"/>
              <a:t>10/15</a:t>
            </a:r>
          </a:p>
        </p:txBody>
      </p:sp>
      <p:pic>
        <p:nvPicPr>
          <p:cNvPr id="12292" name="Picture 4" descr="C:\Users\USER\Downloads\WhatsApp Image 2024-03-21 at 2.59.17 PM.jpeg"/>
          <p:cNvPicPr>
            <a:picLocks noChangeAspect="1" noChangeArrowheads="1"/>
          </p:cNvPicPr>
          <p:nvPr/>
        </p:nvPicPr>
        <p:blipFill>
          <a:blip r:embed="rId3"/>
          <a:srcRect/>
          <a:stretch>
            <a:fillRect/>
          </a:stretch>
        </p:blipFill>
        <p:spPr bwMode="auto">
          <a:xfrm>
            <a:off x="1881148" y="1607116"/>
            <a:ext cx="11433407" cy="6037173"/>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156118"/>
            <a:ext cx="10554414" cy="1137424"/>
          </a:xfrm>
          <a:prstGeom prst="rect">
            <a:avLst/>
          </a:prstGeom>
          <a:noFill/>
          <a:ln/>
        </p:spPr>
        <p:txBody>
          <a:bodyPr wrap="square" rtlCol="0" anchor="t"/>
          <a:lstStyle/>
          <a:p>
            <a:pPr marL="0" indent="0">
              <a:lnSpc>
                <a:spcPts val="5468"/>
              </a:lnSpc>
              <a:buNone/>
            </a:pPr>
            <a:r>
              <a:rPr lang="en-US" sz="4374" b="1" dirty="0">
                <a:solidFill>
                  <a:srgbClr val="476FD6"/>
                </a:solidFill>
                <a:latin typeface="Roboto Slab" pitchFamily="34" charset="0"/>
                <a:ea typeface="Roboto Slab" pitchFamily="34" charset="-122"/>
                <a:cs typeface="Roboto Slab" pitchFamily="34" charset="-120"/>
              </a:rPr>
              <a:t>Diagramme de séquences d'authentification</a:t>
            </a:r>
            <a:endParaRPr lang="en-US" sz="4374" dirty="0"/>
          </a:p>
        </p:txBody>
      </p:sp>
      <p:sp>
        <p:nvSpPr>
          <p:cNvPr id="7" name="ZoneTexte 6"/>
          <p:cNvSpPr txBox="1"/>
          <p:nvPr/>
        </p:nvSpPr>
        <p:spPr>
          <a:xfrm>
            <a:off x="13878271" y="7860268"/>
            <a:ext cx="752129" cy="369332"/>
          </a:xfrm>
          <a:prstGeom prst="rect">
            <a:avLst/>
          </a:prstGeom>
          <a:noFill/>
        </p:spPr>
        <p:txBody>
          <a:bodyPr wrap="none" rtlCol="0">
            <a:spAutoFit/>
          </a:bodyPr>
          <a:lstStyle/>
          <a:p>
            <a:r>
              <a:rPr lang="fr-FR" b="1" dirty="0"/>
              <a:t>11/15</a:t>
            </a:r>
          </a:p>
        </p:txBody>
      </p:sp>
      <p:pic>
        <p:nvPicPr>
          <p:cNvPr id="10244" name="Picture 4" descr="C:\Users\USER\Downloads\WhatsApp Image 2024-03-21 at 2.59.29 PM.jpeg"/>
          <p:cNvPicPr>
            <a:picLocks noChangeAspect="1" noChangeArrowheads="1"/>
          </p:cNvPicPr>
          <p:nvPr/>
        </p:nvPicPr>
        <p:blipFill>
          <a:blip r:embed="rId3"/>
          <a:srcRect/>
          <a:stretch>
            <a:fillRect/>
          </a:stretch>
        </p:blipFill>
        <p:spPr bwMode="auto">
          <a:xfrm>
            <a:off x="2724383" y="1688713"/>
            <a:ext cx="9140515" cy="6171555"/>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31505"/>
          </a:xfrm>
          <a:prstGeom prst="rect">
            <a:avLst/>
          </a:prstGeom>
          <a:solidFill>
            <a:srgbClr val="FBFCFE"/>
          </a:solidFill>
          <a:ln/>
        </p:spPr>
      </p:sp>
      <p:sp>
        <p:nvSpPr>
          <p:cNvPr id="4" name="Text 2"/>
          <p:cNvSpPr/>
          <p:nvPr/>
        </p:nvSpPr>
        <p:spPr>
          <a:xfrm>
            <a:off x="2628186" y="720209"/>
            <a:ext cx="9374029" cy="315754"/>
          </a:xfrm>
          <a:prstGeom prst="rect">
            <a:avLst/>
          </a:prstGeom>
          <a:noFill/>
          <a:ln/>
        </p:spPr>
        <p:txBody>
          <a:bodyPr wrap="none" rtlCol="0" anchor="t"/>
          <a:lstStyle/>
          <a:p>
            <a:pPr marL="0" indent="0">
              <a:lnSpc>
                <a:spcPts val="2486"/>
              </a:lnSpc>
              <a:buNone/>
            </a:pPr>
            <a:endParaRPr lang="en-US" sz="1554" dirty="0"/>
          </a:p>
        </p:txBody>
      </p:sp>
      <p:sp>
        <p:nvSpPr>
          <p:cNvPr id="5" name="Text 3"/>
          <p:cNvSpPr/>
          <p:nvPr/>
        </p:nvSpPr>
        <p:spPr>
          <a:xfrm>
            <a:off x="2773152" y="0"/>
            <a:ext cx="9374029" cy="1130810"/>
          </a:xfrm>
          <a:prstGeom prst="rect">
            <a:avLst/>
          </a:prstGeom>
          <a:noFill/>
          <a:ln/>
        </p:spPr>
        <p:txBody>
          <a:bodyPr wrap="square" rtlCol="0" anchor="t"/>
          <a:lstStyle/>
          <a:p>
            <a:pPr marL="0" indent="0">
              <a:lnSpc>
                <a:spcPts val="4856"/>
              </a:lnSpc>
              <a:buNone/>
            </a:pPr>
            <a:r>
              <a:rPr lang="en-US" sz="3885" b="1" dirty="0">
                <a:solidFill>
                  <a:srgbClr val="476FD6"/>
                </a:solidFill>
                <a:latin typeface="Roboto Slab" pitchFamily="34" charset="0"/>
                <a:ea typeface="Roboto Slab" pitchFamily="34" charset="-122"/>
                <a:cs typeface="Roboto Slab" pitchFamily="34" charset="-120"/>
              </a:rPr>
              <a:t>Diagramme de séquence de suppression d'un article</a:t>
            </a:r>
            <a:endParaRPr lang="en-US" sz="3885" dirty="0"/>
          </a:p>
        </p:txBody>
      </p:sp>
      <p:sp>
        <p:nvSpPr>
          <p:cNvPr id="7" name="Text 4"/>
          <p:cNvSpPr/>
          <p:nvPr/>
        </p:nvSpPr>
        <p:spPr>
          <a:xfrm>
            <a:off x="2628186" y="7373064"/>
            <a:ext cx="9374029" cy="315754"/>
          </a:xfrm>
          <a:prstGeom prst="rect">
            <a:avLst/>
          </a:prstGeom>
          <a:noFill/>
          <a:ln/>
        </p:spPr>
        <p:txBody>
          <a:bodyPr wrap="none" rtlCol="0" anchor="t"/>
          <a:lstStyle/>
          <a:p>
            <a:pPr marL="0" indent="0">
              <a:lnSpc>
                <a:spcPts val="2486"/>
              </a:lnSpc>
              <a:buNone/>
            </a:pPr>
            <a:endParaRPr lang="en-US" sz="1554" dirty="0"/>
          </a:p>
        </p:txBody>
      </p:sp>
      <p:sp>
        <p:nvSpPr>
          <p:cNvPr id="9" name="ZoneTexte 8"/>
          <p:cNvSpPr txBox="1"/>
          <p:nvPr/>
        </p:nvSpPr>
        <p:spPr>
          <a:xfrm>
            <a:off x="13878271" y="7860268"/>
            <a:ext cx="752129" cy="369332"/>
          </a:xfrm>
          <a:prstGeom prst="rect">
            <a:avLst/>
          </a:prstGeom>
          <a:noFill/>
        </p:spPr>
        <p:txBody>
          <a:bodyPr wrap="none" rtlCol="0">
            <a:spAutoFit/>
          </a:bodyPr>
          <a:lstStyle/>
          <a:p>
            <a:r>
              <a:rPr lang="fr-FR" b="1" dirty="0"/>
              <a:t>12/15</a:t>
            </a:r>
          </a:p>
        </p:txBody>
      </p:sp>
      <p:pic>
        <p:nvPicPr>
          <p:cNvPr id="8196" name="Picture 4" descr="C:\Users\USER\Downloads\WhatsApp Image 2024-03-21 at 2.59.03 PM.jpeg"/>
          <p:cNvPicPr>
            <a:picLocks noChangeAspect="1" noChangeArrowheads="1"/>
          </p:cNvPicPr>
          <p:nvPr/>
        </p:nvPicPr>
        <p:blipFill>
          <a:blip r:embed="rId3"/>
          <a:srcRect/>
          <a:stretch>
            <a:fillRect/>
          </a:stretch>
        </p:blipFill>
        <p:spPr bwMode="auto">
          <a:xfrm>
            <a:off x="1033656" y="1575842"/>
            <a:ext cx="12192000" cy="6284426"/>
          </a:xfrm>
          <a:prstGeom prst="rect">
            <a:avLst/>
          </a:prstGeom>
          <a:no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178421"/>
            <a:ext cx="7491770" cy="791735"/>
          </a:xfrm>
          <a:prstGeom prst="rect">
            <a:avLst/>
          </a:prstGeom>
          <a:noFill/>
          <a:ln/>
        </p:spPr>
        <p:txBody>
          <a:bodyPr wrap="none" rtlCol="0" anchor="t"/>
          <a:lstStyle/>
          <a:p>
            <a:pPr marL="0" indent="0">
              <a:lnSpc>
                <a:spcPts val="5468"/>
              </a:lnSpc>
              <a:buNone/>
            </a:pPr>
            <a:r>
              <a:rPr lang="en-US" sz="4374" b="1" dirty="0">
                <a:solidFill>
                  <a:srgbClr val="476FD6"/>
                </a:solidFill>
                <a:latin typeface="Roboto Slab" pitchFamily="34" charset="0"/>
                <a:ea typeface="Roboto Slab" pitchFamily="34" charset="-122"/>
                <a:cs typeface="Roboto Slab" pitchFamily="34" charset="-120"/>
              </a:rPr>
              <a:t>Notre Diagramme de Classes</a:t>
            </a:r>
            <a:endParaRPr lang="en-US" sz="4374" b="1" dirty="0"/>
          </a:p>
        </p:txBody>
      </p:sp>
      <p:sp>
        <p:nvSpPr>
          <p:cNvPr id="6" name="Text 3"/>
          <p:cNvSpPr/>
          <p:nvPr/>
        </p:nvSpPr>
        <p:spPr>
          <a:xfrm>
            <a:off x="2037993" y="7101959"/>
            <a:ext cx="10554414" cy="355402"/>
          </a:xfrm>
          <a:prstGeom prst="rect">
            <a:avLst/>
          </a:prstGeom>
          <a:noFill/>
          <a:ln/>
        </p:spPr>
        <p:txBody>
          <a:bodyPr wrap="none" rtlCol="0" anchor="t"/>
          <a:lstStyle/>
          <a:p>
            <a:pPr marL="0" indent="0">
              <a:lnSpc>
                <a:spcPts val="2799"/>
              </a:lnSpc>
              <a:buNone/>
            </a:pPr>
            <a:endParaRPr lang="en-US" sz="1750" dirty="0"/>
          </a:p>
        </p:txBody>
      </p:sp>
      <p:sp>
        <p:nvSpPr>
          <p:cNvPr id="8" name="ZoneTexte 7"/>
          <p:cNvSpPr txBox="1"/>
          <p:nvPr/>
        </p:nvSpPr>
        <p:spPr>
          <a:xfrm>
            <a:off x="13878271" y="7860268"/>
            <a:ext cx="752129" cy="369332"/>
          </a:xfrm>
          <a:prstGeom prst="rect">
            <a:avLst/>
          </a:prstGeom>
          <a:noFill/>
        </p:spPr>
        <p:txBody>
          <a:bodyPr wrap="none" rtlCol="0">
            <a:spAutoFit/>
          </a:bodyPr>
          <a:lstStyle/>
          <a:p>
            <a:r>
              <a:rPr lang="fr-FR" b="1" dirty="0"/>
              <a:t>13/15</a:t>
            </a:r>
          </a:p>
        </p:txBody>
      </p:sp>
      <p:pic>
        <p:nvPicPr>
          <p:cNvPr id="7" name="Image 6">
            <a:extLst>
              <a:ext uri="{FF2B5EF4-FFF2-40B4-BE49-F238E27FC236}">
                <a16:creationId xmlns:a16="http://schemas.microsoft.com/office/drawing/2014/main" id="{DD9C9F0C-8CFF-4FE7-806F-528B4B190593}"/>
              </a:ext>
            </a:extLst>
          </p:cNvPr>
          <p:cNvPicPr>
            <a:picLocks noChangeAspect="1"/>
          </p:cNvPicPr>
          <p:nvPr/>
        </p:nvPicPr>
        <p:blipFill>
          <a:blip r:embed="rId3"/>
          <a:stretch>
            <a:fillRect/>
          </a:stretch>
        </p:blipFill>
        <p:spPr>
          <a:xfrm>
            <a:off x="1245870" y="1280160"/>
            <a:ext cx="12778740" cy="69494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772239"/>
            <a:ext cx="4443889" cy="694373"/>
          </a:xfrm>
          <a:prstGeom prst="rect">
            <a:avLst/>
          </a:prstGeom>
          <a:noFill/>
          <a:ln/>
        </p:spPr>
        <p:txBody>
          <a:bodyPr wrap="none" rtlCol="0" anchor="t"/>
          <a:lstStyle/>
          <a:p>
            <a:pPr marL="0" indent="0">
              <a:lnSpc>
                <a:spcPts val="5468"/>
              </a:lnSpc>
              <a:buNone/>
            </a:pPr>
            <a:r>
              <a:rPr lang="en-US" sz="4374" b="1" dirty="0">
                <a:solidFill>
                  <a:srgbClr val="476FD6"/>
                </a:solidFill>
                <a:latin typeface="Roboto Slab" pitchFamily="34" charset="0"/>
                <a:ea typeface="Roboto Slab" pitchFamily="34" charset="-122"/>
                <a:cs typeface="Roboto Slab" pitchFamily="34" charset="-120"/>
              </a:rPr>
              <a:t>Base de Données</a:t>
            </a:r>
            <a:endParaRPr lang="en-US" sz="4374" dirty="0"/>
          </a:p>
        </p:txBody>
      </p:sp>
      <p:sp>
        <p:nvSpPr>
          <p:cNvPr id="5" name="Text 3"/>
          <p:cNvSpPr/>
          <p:nvPr/>
        </p:nvSpPr>
        <p:spPr>
          <a:xfrm>
            <a:off x="2037993" y="1910953"/>
            <a:ext cx="10554414" cy="355402"/>
          </a:xfrm>
          <a:prstGeom prst="rect">
            <a:avLst/>
          </a:prstGeom>
          <a:noFill/>
          <a:ln/>
        </p:spPr>
        <p:txBody>
          <a:bodyPr wrap="none" rtlCol="0" anchor="t"/>
          <a:lstStyle/>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2923103" y="2516267"/>
            <a:ext cx="8784193" cy="4941094"/>
          </a:xfrm>
          <a:prstGeom prst="rect">
            <a:avLst/>
          </a:prstGeom>
        </p:spPr>
      </p:pic>
      <p:sp>
        <p:nvSpPr>
          <p:cNvPr id="8" name="ZoneTexte 7"/>
          <p:cNvSpPr txBox="1"/>
          <p:nvPr/>
        </p:nvSpPr>
        <p:spPr>
          <a:xfrm>
            <a:off x="13878271" y="7860268"/>
            <a:ext cx="752129" cy="369332"/>
          </a:xfrm>
          <a:prstGeom prst="rect">
            <a:avLst/>
          </a:prstGeom>
          <a:noFill/>
        </p:spPr>
        <p:txBody>
          <a:bodyPr wrap="none" rtlCol="0">
            <a:spAutoFit/>
          </a:bodyPr>
          <a:lstStyle/>
          <a:p>
            <a:r>
              <a:rPr lang="fr-FR" b="1" dirty="0"/>
              <a:t>14/15</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1329571"/>
            <a:ext cx="10554414" cy="1388745"/>
          </a:xfrm>
          <a:prstGeom prst="rect">
            <a:avLst/>
          </a:prstGeom>
          <a:noFill/>
          <a:ln/>
        </p:spPr>
        <p:txBody>
          <a:bodyPr wrap="square" rtlCol="0" anchor="t"/>
          <a:lstStyle/>
          <a:p>
            <a:pPr marL="0" indent="0">
              <a:lnSpc>
                <a:spcPts val="5468"/>
              </a:lnSpc>
              <a:buNone/>
            </a:pPr>
            <a:r>
              <a:rPr lang="en-US" sz="4374" b="1" dirty="0">
                <a:solidFill>
                  <a:srgbClr val="476FD6"/>
                </a:solidFill>
                <a:latin typeface="Roboto Slab" pitchFamily="34" charset="0"/>
                <a:ea typeface="Roboto Slab" pitchFamily="34" charset="-122"/>
                <a:cs typeface="Roboto Slab" pitchFamily="34" charset="-120"/>
              </a:rPr>
              <a:t>Explorez notre site de commerce en ligne</a:t>
            </a:r>
            <a:endParaRPr lang="en-US" sz="4374" dirty="0"/>
          </a:p>
        </p:txBody>
      </p:sp>
      <p:sp>
        <p:nvSpPr>
          <p:cNvPr id="5" name="Text 3"/>
          <p:cNvSpPr/>
          <p:nvPr/>
        </p:nvSpPr>
        <p:spPr>
          <a:xfrm>
            <a:off x="2037993" y="3162657"/>
            <a:ext cx="10554414" cy="710803"/>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Découvrez notre projet passionnant de site de e-commerce et les différentes étapes pour passer de la recherche à la commande.</a:t>
            </a:r>
            <a:endParaRPr lang="en-US" sz="1750" dirty="0"/>
          </a:p>
        </p:txBody>
      </p:sp>
      <p:sp>
        <p:nvSpPr>
          <p:cNvPr id="6" name="Text 4"/>
          <p:cNvSpPr/>
          <p:nvPr/>
        </p:nvSpPr>
        <p:spPr>
          <a:xfrm>
            <a:off x="2037993" y="4123372"/>
            <a:ext cx="10554414" cy="355402"/>
          </a:xfrm>
          <a:prstGeom prst="rect">
            <a:avLst/>
          </a:prstGeom>
          <a:noFill/>
          <a:ln/>
        </p:spPr>
        <p:txBody>
          <a:bodyPr wrap="non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•Parcourez notre sélection de produits</a:t>
            </a:r>
            <a:endParaRPr lang="en-US" sz="1750" dirty="0"/>
          </a:p>
        </p:txBody>
      </p:sp>
      <p:sp>
        <p:nvSpPr>
          <p:cNvPr id="7" name="Text 5"/>
          <p:cNvSpPr/>
          <p:nvPr/>
        </p:nvSpPr>
        <p:spPr>
          <a:xfrm>
            <a:off x="2037993" y="4728686"/>
            <a:ext cx="10554414" cy="355402"/>
          </a:xfrm>
          <a:prstGeom prst="rect">
            <a:avLst/>
          </a:prstGeom>
          <a:noFill/>
          <a:ln/>
        </p:spPr>
        <p:txBody>
          <a:bodyPr wrap="non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•Trouvez ce que vous cherchez avec notre barre de recherche</a:t>
            </a:r>
            <a:endParaRPr lang="en-US" sz="1750" dirty="0"/>
          </a:p>
        </p:txBody>
      </p:sp>
      <p:sp>
        <p:nvSpPr>
          <p:cNvPr id="8" name="Text 6"/>
          <p:cNvSpPr/>
          <p:nvPr/>
        </p:nvSpPr>
        <p:spPr>
          <a:xfrm>
            <a:off x="2037993" y="5334000"/>
            <a:ext cx="10554414" cy="355402"/>
          </a:xfrm>
          <a:prstGeom prst="rect">
            <a:avLst/>
          </a:prstGeom>
          <a:noFill/>
          <a:ln/>
        </p:spPr>
        <p:txBody>
          <a:bodyPr wrap="non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•Apprenez-en plus sur un produit en particulier</a:t>
            </a:r>
            <a:endParaRPr lang="en-US" sz="1750" dirty="0"/>
          </a:p>
        </p:txBody>
      </p:sp>
      <p:sp>
        <p:nvSpPr>
          <p:cNvPr id="9" name="Text 7"/>
          <p:cNvSpPr/>
          <p:nvPr/>
        </p:nvSpPr>
        <p:spPr>
          <a:xfrm>
            <a:off x="2037993" y="5939314"/>
            <a:ext cx="10554414" cy="355402"/>
          </a:xfrm>
          <a:prstGeom prst="rect">
            <a:avLst/>
          </a:prstGeom>
          <a:noFill/>
          <a:ln/>
        </p:spPr>
        <p:txBody>
          <a:bodyPr wrap="non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•Commandez facilement grâce à notre processus de paiement rapide</a:t>
            </a:r>
            <a:endParaRPr lang="en-US" sz="1750" dirty="0"/>
          </a:p>
        </p:txBody>
      </p:sp>
      <p:sp>
        <p:nvSpPr>
          <p:cNvPr id="10" name="Text 8"/>
          <p:cNvSpPr/>
          <p:nvPr/>
        </p:nvSpPr>
        <p:spPr>
          <a:xfrm>
            <a:off x="2037993" y="6544628"/>
            <a:ext cx="10554414" cy="355402"/>
          </a:xfrm>
          <a:prstGeom prst="rect">
            <a:avLst/>
          </a:prstGeom>
          <a:noFill/>
          <a:ln/>
        </p:spPr>
        <p:txBody>
          <a:bodyPr wrap="non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•Recevez votre commande et confirmez votre satisfaction</a:t>
            </a:r>
            <a:endParaRPr lang="en-US" sz="1750" dirty="0"/>
          </a:p>
        </p:txBody>
      </p:sp>
      <p:sp>
        <p:nvSpPr>
          <p:cNvPr id="12" name="ZoneTexte 11"/>
          <p:cNvSpPr txBox="1"/>
          <p:nvPr/>
        </p:nvSpPr>
        <p:spPr>
          <a:xfrm>
            <a:off x="13908647" y="7860268"/>
            <a:ext cx="752129" cy="369332"/>
          </a:xfrm>
          <a:prstGeom prst="rect">
            <a:avLst/>
          </a:prstGeom>
          <a:noFill/>
        </p:spPr>
        <p:txBody>
          <a:bodyPr wrap="none" rtlCol="0">
            <a:spAutoFit/>
          </a:bodyPr>
          <a:lstStyle/>
          <a:p>
            <a:r>
              <a:rPr lang="fr-FR" b="1" dirty="0"/>
              <a:t>15/15</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30433"/>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14630400" cy="2225278"/>
          </a:xfrm>
          <a:prstGeom prst="rect">
            <a:avLst/>
          </a:prstGeom>
        </p:spPr>
      </p:pic>
      <p:sp>
        <p:nvSpPr>
          <p:cNvPr id="5" name="Text 2"/>
          <p:cNvSpPr/>
          <p:nvPr/>
        </p:nvSpPr>
        <p:spPr>
          <a:xfrm>
            <a:off x="3087172" y="2714744"/>
            <a:ext cx="8456057" cy="1112520"/>
          </a:xfrm>
          <a:prstGeom prst="rect">
            <a:avLst/>
          </a:prstGeom>
          <a:noFill/>
          <a:ln/>
        </p:spPr>
        <p:txBody>
          <a:bodyPr wrap="square" rtlCol="0" anchor="t"/>
          <a:lstStyle/>
          <a:p>
            <a:pPr marL="0" indent="0">
              <a:lnSpc>
                <a:spcPts val="4380"/>
              </a:lnSpc>
              <a:buNone/>
            </a:pPr>
            <a:r>
              <a:rPr lang="en-US" sz="3504" dirty="0">
                <a:solidFill>
                  <a:srgbClr val="476FD6"/>
                </a:solidFill>
                <a:latin typeface="Roboto Slab" pitchFamily="34" charset="0"/>
                <a:ea typeface="Roboto Slab" pitchFamily="34" charset="-122"/>
                <a:cs typeface="Roboto Slab" pitchFamily="34" charset="-120"/>
              </a:rPr>
              <a:t>Cahier des Charges d’un Site E-Commerce</a:t>
            </a:r>
            <a:endParaRPr lang="en-US" sz="3504" dirty="0"/>
          </a:p>
        </p:txBody>
      </p:sp>
      <p:sp>
        <p:nvSpPr>
          <p:cNvPr id="6" name="Shape 3"/>
          <p:cNvSpPr/>
          <p:nvPr/>
        </p:nvSpPr>
        <p:spPr>
          <a:xfrm>
            <a:off x="3087172" y="4094202"/>
            <a:ext cx="8456057" cy="3646765"/>
          </a:xfrm>
          <a:prstGeom prst="roundRect">
            <a:avLst>
              <a:gd name="adj" fmla="val 2929"/>
            </a:avLst>
          </a:prstGeom>
          <a:solidFill>
            <a:srgbClr val="DEE7F7"/>
          </a:solidFill>
          <a:ln/>
        </p:spPr>
      </p:sp>
      <p:sp>
        <p:nvSpPr>
          <p:cNvPr id="7" name="Text 4"/>
          <p:cNvSpPr/>
          <p:nvPr/>
        </p:nvSpPr>
        <p:spPr>
          <a:xfrm>
            <a:off x="3265170" y="4272201"/>
            <a:ext cx="1780223" cy="278130"/>
          </a:xfrm>
          <a:prstGeom prst="rect">
            <a:avLst/>
          </a:prstGeom>
          <a:noFill/>
          <a:ln/>
        </p:spPr>
        <p:txBody>
          <a:bodyPr wrap="none" rtlCol="0" anchor="t"/>
          <a:lstStyle/>
          <a:p>
            <a:pPr marL="0" indent="0">
              <a:lnSpc>
                <a:spcPts val="2190"/>
              </a:lnSpc>
              <a:buNone/>
            </a:pPr>
            <a:r>
              <a:rPr lang="en-US" sz="1752" dirty="0">
                <a:solidFill>
                  <a:srgbClr val="476FD6"/>
                </a:solidFill>
                <a:latin typeface="Roboto Slab" pitchFamily="34" charset="0"/>
                <a:ea typeface="Roboto Slab" pitchFamily="34" charset="-122"/>
                <a:cs typeface="Roboto Slab" pitchFamily="34" charset="-120"/>
              </a:rPr>
              <a:t>Objectifs</a:t>
            </a:r>
            <a:endParaRPr lang="en-US" sz="1752" dirty="0"/>
          </a:p>
        </p:txBody>
      </p:sp>
      <p:sp>
        <p:nvSpPr>
          <p:cNvPr id="8" name="Text 5"/>
          <p:cNvSpPr/>
          <p:nvPr/>
        </p:nvSpPr>
        <p:spPr>
          <a:xfrm>
            <a:off x="3265170" y="4657130"/>
            <a:ext cx="8100060" cy="284798"/>
          </a:xfrm>
          <a:prstGeom prst="rect">
            <a:avLst/>
          </a:prstGeom>
          <a:noFill/>
          <a:ln/>
        </p:spPr>
        <p:txBody>
          <a:bodyPr wrap="none" rtlCol="0" anchor="t"/>
          <a:lstStyle/>
          <a:p>
            <a:pPr marL="0" indent="0">
              <a:lnSpc>
                <a:spcPts val="2243"/>
              </a:lnSpc>
              <a:buNone/>
            </a:pPr>
            <a:r>
              <a:rPr lang="en-US" sz="1402" dirty="0">
                <a:solidFill>
                  <a:srgbClr val="15213F"/>
                </a:solidFill>
                <a:latin typeface="Roboto" pitchFamily="34" charset="0"/>
                <a:ea typeface="Roboto" pitchFamily="34" charset="-122"/>
                <a:cs typeface="Roboto" pitchFamily="34" charset="-120"/>
              </a:rPr>
              <a:t>On a comme objectif :</a:t>
            </a:r>
            <a:endParaRPr lang="en-US" sz="1402" dirty="0"/>
          </a:p>
        </p:txBody>
      </p:sp>
      <p:sp>
        <p:nvSpPr>
          <p:cNvPr id="9" name="Text 6"/>
          <p:cNvSpPr/>
          <p:nvPr/>
        </p:nvSpPr>
        <p:spPr>
          <a:xfrm>
            <a:off x="3549968" y="5142190"/>
            <a:ext cx="7815263" cy="284798"/>
          </a:xfrm>
          <a:prstGeom prst="rect">
            <a:avLst/>
          </a:prstGeom>
          <a:noFill/>
          <a:ln/>
        </p:spPr>
        <p:txBody>
          <a:bodyPr wrap="none" rtlCol="0" anchor="t"/>
          <a:lstStyle/>
          <a:p>
            <a:pPr marL="342900" indent="-342900" algn="l">
              <a:lnSpc>
                <a:spcPts val="2243"/>
              </a:lnSpc>
              <a:buSzPct val="100000"/>
              <a:buChar char="•"/>
            </a:pPr>
            <a:r>
              <a:rPr lang="en-US" sz="1402" dirty="0">
                <a:solidFill>
                  <a:srgbClr val="15213F"/>
                </a:solidFill>
                <a:latin typeface="Roboto" pitchFamily="34" charset="0"/>
                <a:ea typeface="Roboto" pitchFamily="34" charset="-122"/>
                <a:cs typeface="Roboto" pitchFamily="34" charset="-120"/>
              </a:rPr>
              <a:t>Augmenter les ventes en ligne</a:t>
            </a:r>
            <a:endParaRPr lang="en-US" sz="1402" dirty="0"/>
          </a:p>
        </p:txBody>
      </p:sp>
      <p:sp>
        <p:nvSpPr>
          <p:cNvPr id="10" name="Text 7"/>
          <p:cNvSpPr/>
          <p:nvPr/>
        </p:nvSpPr>
        <p:spPr>
          <a:xfrm>
            <a:off x="3549968" y="5498187"/>
            <a:ext cx="7815263" cy="284798"/>
          </a:xfrm>
          <a:prstGeom prst="rect">
            <a:avLst/>
          </a:prstGeom>
          <a:noFill/>
          <a:ln/>
        </p:spPr>
        <p:txBody>
          <a:bodyPr wrap="none" rtlCol="0" anchor="t"/>
          <a:lstStyle/>
          <a:p>
            <a:pPr marL="342900" indent="-342900" algn="l">
              <a:lnSpc>
                <a:spcPts val="2243"/>
              </a:lnSpc>
              <a:buSzPct val="100000"/>
              <a:buChar char="•"/>
            </a:pPr>
            <a:r>
              <a:rPr lang="en-US" sz="1402" dirty="0">
                <a:solidFill>
                  <a:srgbClr val="15213F"/>
                </a:solidFill>
                <a:latin typeface="Roboto" pitchFamily="34" charset="0"/>
                <a:ea typeface="Roboto" pitchFamily="34" charset="-122"/>
                <a:cs typeface="Roboto" pitchFamily="34" charset="-120"/>
              </a:rPr>
              <a:t>Elargir la clientèle</a:t>
            </a:r>
            <a:endParaRPr lang="en-US" sz="1402" dirty="0"/>
          </a:p>
        </p:txBody>
      </p:sp>
      <p:sp>
        <p:nvSpPr>
          <p:cNvPr id="11" name="Text 8"/>
          <p:cNvSpPr/>
          <p:nvPr/>
        </p:nvSpPr>
        <p:spPr>
          <a:xfrm>
            <a:off x="3549968" y="5854184"/>
            <a:ext cx="7815263" cy="284798"/>
          </a:xfrm>
          <a:prstGeom prst="rect">
            <a:avLst/>
          </a:prstGeom>
          <a:noFill/>
          <a:ln/>
        </p:spPr>
        <p:txBody>
          <a:bodyPr wrap="none" rtlCol="0" anchor="t"/>
          <a:lstStyle/>
          <a:p>
            <a:pPr marL="342900" indent="-342900" algn="l">
              <a:lnSpc>
                <a:spcPts val="2243"/>
              </a:lnSpc>
              <a:buSzPct val="100000"/>
              <a:buChar char="•"/>
            </a:pPr>
            <a:r>
              <a:rPr lang="en-US" sz="1402" dirty="0">
                <a:solidFill>
                  <a:srgbClr val="15213F"/>
                </a:solidFill>
                <a:latin typeface="Roboto" pitchFamily="34" charset="0"/>
                <a:ea typeface="Roboto" pitchFamily="34" charset="-122"/>
                <a:cs typeface="Roboto" pitchFamily="34" charset="-120"/>
              </a:rPr>
              <a:t>Améliorer la rétention client</a:t>
            </a:r>
            <a:endParaRPr lang="en-US" sz="1402" dirty="0"/>
          </a:p>
        </p:txBody>
      </p:sp>
      <p:sp>
        <p:nvSpPr>
          <p:cNvPr id="12" name="Text 9"/>
          <p:cNvSpPr/>
          <p:nvPr/>
        </p:nvSpPr>
        <p:spPr>
          <a:xfrm>
            <a:off x="3549968" y="6210181"/>
            <a:ext cx="7815263" cy="284798"/>
          </a:xfrm>
          <a:prstGeom prst="rect">
            <a:avLst/>
          </a:prstGeom>
          <a:noFill/>
          <a:ln/>
        </p:spPr>
        <p:txBody>
          <a:bodyPr wrap="none" rtlCol="0" anchor="t"/>
          <a:lstStyle/>
          <a:p>
            <a:pPr marL="342900" indent="-342900" algn="l">
              <a:lnSpc>
                <a:spcPts val="2243"/>
              </a:lnSpc>
              <a:buSzPct val="100000"/>
              <a:buChar char="•"/>
            </a:pPr>
            <a:r>
              <a:rPr lang="en-US" sz="1402" dirty="0">
                <a:solidFill>
                  <a:srgbClr val="15213F"/>
                </a:solidFill>
                <a:latin typeface="Roboto" pitchFamily="34" charset="0"/>
                <a:ea typeface="Roboto" pitchFamily="34" charset="-122"/>
                <a:cs typeface="Roboto" pitchFamily="34" charset="-120"/>
              </a:rPr>
              <a:t>Améliorer l’expérience client</a:t>
            </a:r>
            <a:endParaRPr lang="en-US" sz="1402" dirty="0"/>
          </a:p>
        </p:txBody>
      </p:sp>
      <p:sp>
        <p:nvSpPr>
          <p:cNvPr id="13" name="Text 10"/>
          <p:cNvSpPr/>
          <p:nvPr/>
        </p:nvSpPr>
        <p:spPr>
          <a:xfrm>
            <a:off x="3549968" y="6566178"/>
            <a:ext cx="7815263" cy="284798"/>
          </a:xfrm>
          <a:prstGeom prst="rect">
            <a:avLst/>
          </a:prstGeom>
          <a:noFill/>
          <a:ln/>
        </p:spPr>
        <p:txBody>
          <a:bodyPr wrap="none" rtlCol="0" anchor="t"/>
          <a:lstStyle/>
          <a:p>
            <a:pPr marL="342900" indent="-342900" algn="l">
              <a:lnSpc>
                <a:spcPts val="2243"/>
              </a:lnSpc>
              <a:buSzPct val="100000"/>
              <a:buChar char="•"/>
            </a:pPr>
            <a:r>
              <a:rPr lang="en-US" sz="1402" dirty="0">
                <a:solidFill>
                  <a:srgbClr val="15213F"/>
                </a:solidFill>
                <a:latin typeface="Roboto" pitchFamily="34" charset="0"/>
                <a:ea typeface="Roboto" pitchFamily="34" charset="-122"/>
                <a:cs typeface="Roboto" pitchFamily="34" charset="-120"/>
              </a:rPr>
              <a:t>Réduire les taux d’abandon de panier</a:t>
            </a:r>
            <a:endParaRPr lang="en-US" sz="1402" dirty="0"/>
          </a:p>
        </p:txBody>
      </p:sp>
      <p:sp>
        <p:nvSpPr>
          <p:cNvPr id="14" name="Text 11"/>
          <p:cNvSpPr/>
          <p:nvPr/>
        </p:nvSpPr>
        <p:spPr>
          <a:xfrm>
            <a:off x="3549968" y="6922175"/>
            <a:ext cx="7815263" cy="284798"/>
          </a:xfrm>
          <a:prstGeom prst="rect">
            <a:avLst/>
          </a:prstGeom>
          <a:noFill/>
          <a:ln/>
        </p:spPr>
        <p:txBody>
          <a:bodyPr wrap="none" rtlCol="0" anchor="t"/>
          <a:lstStyle/>
          <a:p>
            <a:pPr marL="342900" indent="-342900" algn="l">
              <a:lnSpc>
                <a:spcPts val="2243"/>
              </a:lnSpc>
              <a:buSzPct val="100000"/>
              <a:buChar char="•"/>
            </a:pPr>
            <a:r>
              <a:rPr lang="en-US" sz="1402" dirty="0">
                <a:solidFill>
                  <a:srgbClr val="15213F"/>
                </a:solidFill>
                <a:latin typeface="Roboto" pitchFamily="34" charset="0"/>
                <a:ea typeface="Roboto" pitchFamily="34" charset="-122"/>
                <a:cs typeface="Roboto" pitchFamily="34" charset="-120"/>
              </a:rPr>
              <a:t>S’adapter aux tendances du marché</a:t>
            </a:r>
            <a:endParaRPr lang="en-US" sz="1402" dirty="0"/>
          </a:p>
        </p:txBody>
      </p:sp>
      <p:sp>
        <p:nvSpPr>
          <p:cNvPr id="15" name="Text 12"/>
          <p:cNvSpPr/>
          <p:nvPr/>
        </p:nvSpPr>
        <p:spPr>
          <a:xfrm>
            <a:off x="3549968" y="7278172"/>
            <a:ext cx="7815263" cy="284798"/>
          </a:xfrm>
          <a:prstGeom prst="rect">
            <a:avLst/>
          </a:prstGeom>
          <a:noFill/>
          <a:ln/>
        </p:spPr>
        <p:txBody>
          <a:bodyPr wrap="none" rtlCol="0" anchor="t"/>
          <a:lstStyle/>
          <a:p>
            <a:pPr marL="342900" indent="-342900" algn="l">
              <a:lnSpc>
                <a:spcPts val="2243"/>
              </a:lnSpc>
              <a:buSzPct val="100000"/>
              <a:buChar char="•"/>
            </a:pPr>
            <a:r>
              <a:rPr lang="en-US" sz="1402" dirty="0">
                <a:solidFill>
                  <a:srgbClr val="15213F"/>
                </a:solidFill>
                <a:latin typeface="Roboto" pitchFamily="34" charset="0"/>
                <a:ea typeface="Roboto" pitchFamily="34" charset="-122"/>
                <a:cs typeface="Roboto" pitchFamily="34" charset="-120"/>
              </a:rPr>
              <a:t>Sécuriser les données clients</a:t>
            </a:r>
            <a:endParaRPr lang="en-US" sz="1402" dirty="0"/>
          </a:p>
        </p:txBody>
      </p:sp>
      <p:sp>
        <p:nvSpPr>
          <p:cNvPr id="17" name="ZoneTexte 16"/>
          <p:cNvSpPr txBox="1"/>
          <p:nvPr/>
        </p:nvSpPr>
        <p:spPr>
          <a:xfrm>
            <a:off x="13995290" y="7861101"/>
            <a:ext cx="635110" cy="369332"/>
          </a:xfrm>
          <a:prstGeom prst="rect">
            <a:avLst/>
          </a:prstGeom>
          <a:noFill/>
        </p:spPr>
        <p:txBody>
          <a:bodyPr wrap="none" rtlCol="0">
            <a:spAutoFit/>
          </a:bodyPr>
          <a:lstStyle/>
          <a:p>
            <a:r>
              <a:rPr lang="fr-FR" b="1" dirty="0"/>
              <a:t>2/15</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1081207"/>
            <a:ext cx="10325576" cy="694373"/>
          </a:xfrm>
          <a:prstGeom prst="rect">
            <a:avLst/>
          </a:prstGeom>
          <a:noFill/>
          <a:ln/>
        </p:spPr>
        <p:txBody>
          <a:bodyPr wrap="none" rtlCol="0" anchor="t"/>
          <a:lstStyle/>
          <a:p>
            <a:pPr marL="0" indent="0">
              <a:lnSpc>
                <a:spcPts val="5468"/>
              </a:lnSpc>
              <a:buNone/>
            </a:pPr>
            <a:r>
              <a:rPr lang="en-US" sz="4374" b="1" dirty="0">
                <a:solidFill>
                  <a:srgbClr val="476FD6"/>
                </a:solidFill>
                <a:latin typeface="Roboto Slab" pitchFamily="34" charset="0"/>
                <a:ea typeface="Roboto Slab" pitchFamily="34" charset="-122"/>
                <a:cs typeface="Roboto Slab" pitchFamily="34" charset="-120"/>
              </a:rPr>
              <a:t>Eléments Fonctionnelles et Techniques</a:t>
            </a:r>
            <a:endParaRPr lang="en-US" sz="4374" dirty="0"/>
          </a:p>
        </p:txBody>
      </p:sp>
      <p:sp>
        <p:nvSpPr>
          <p:cNvPr id="5" name="Text 3"/>
          <p:cNvSpPr/>
          <p:nvPr/>
        </p:nvSpPr>
        <p:spPr>
          <a:xfrm>
            <a:off x="2037993" y="2504599"/>
            <a:ext cx="3238976" cy="347186"/>
          </a:xfrm>
          <a:prstGeom prst="rect">
            <a:avLst/>
          </a:prstGeom>
          <a:noFill/>
          <a:ln/>
        </p:spPr>
        <p:txBody>
          <a:bodyPr wrap="none" rtlCol="0" anchor="t"/>
          <a:lstStyle/>
          <a:p>
            <a:pPr marL="0" indent="0">
              <a:lnSpc>
                <a:spcPts val="2734"/>
              </a:lnSpc>
              <a:buNone/>
            </a:pPr>
            <a:r>
              <a:rPr lang="en-US" sz="2187" i="1" dirty="0">
                <a:solidFill>
                  <a:srgbClr val="F44444"/>
                </a:solidFill>
                <a:latin typeface="Roboto Slab" pitchFamily="34" charset="0"/>
                <a:ea typeface="Roboto Slab" pitchFamily="34" charset="-122"/>
                <a:cs typeface="Roboto Slab" pitchFamily="34" charset="-120"/>
              </a:rPr>
              <a:t>Eléments Fonctionnelles</a:t>
            </a:r>
            <a:endParaRPr lang="en-US" sz="2187" dirty="0"/>
          </a:p>
        </p:txBody>
      </p:sp>
      <p:sp>
        <p:nvSpPr>
          <p:cNvPr id="6" name="Text 4"/>
          <p:cNvSpPr/>
          <p:nvPr/>
        </p:nvSpPr>
        <p:spPr>
          <a:xfrm>
            <a:off x="2037992" y="3078064"/>
            <a:ext cx="5006221" cy="710803"/>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On a aussi mentionné quelques éléments fonctionnels tels que :</a:t>
            </a:r>
            <a:endParaRPr lang="en-US" sz="1750" dirty="0"/>
          </a:p>
        </p:txBody>
      </p:sp>
      <p:sp>
        <p:nvSpPr>
          <p:cNvPr id="7" name="Text 5"/>
          <p:cNvSpPr/>
          <p:nvPr/>
        </p:nvSpPr>
        <p:spPr>
          <a:xfrm>
            <a:off x="2393394" y="3861078"/>
            <a:ext cx="4650819"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Catégorisation des produits pour faciliter la navigation</a:t>
            </a:r>
            <a:endParaRPr lang="en-US" sz="1750" dirty="0"/>
          </a:p>
        </p:txBody>
      </p:sp>
      <p:sp>
        <p:nvSpPr>
          <p:cNvPr id="8" name="Text 6"/>
          <p:cNvSpPr/>
          <p:nvPr/>
        </p:nvSpPr>
        <p:spPr>
          <a:xfrm>
            <a:off x="2393394" y="4660702"/>
            <a:ext cx="4650819"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Filtrage et tri des produits (par prix, popularité, etc.)</a:t>
            </a:r>
            <a:endParaRPr lang="en-US" sz="1750" dirty="0"/>
          </a:p>
        </p:txBody>
      </p:sp>
      <p:sp>
        <p:nvSpPr>
          <p:cNvPr id="9" name="Text 7"/>
          <p:cNvSpPr/>
          <p:nvPr/>
        </p:nvSpPr>
        <p:spPr>
          <a:xfrm>
            <a:off x="2393394" y="5460325"/>
            <a:ext cx="4650819"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Catalogue de produits : Liste des produits avec des descriptions détaillées</a:t>
            </a:r>
            <a:endParaRPr lang="en-US" sz="1750" dirty="0"/>
          </a:p>
        </p:txBody>
      </p:sp>
      <p:sp>
        <p:nvSpPr>
          <p:cNvPr id="10" name="Text 8"/>
          <p:cNvSpPr/>
          <p:nvPr/>
        </p:nvSpPr>
        <p:spPr>
          <a:xfrm>
            <a:off x="2393394" y="6259949"/>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Panier d'achat</a:t>
            </a:r>
            <a:endParaRPr lang="en-US" sz="1750" dirty="0"/>
          </a:p>
        </p:txBody>
      </p:sp>
      <p:sp>
        <p:nvSpPr>
          <p:cNvPr id="11" name="Text 9"/>
          <p:cNvSpPr/>
          <p:nvPr/>
        </p:nvSpPr>
        <p:spPr>
          <a:xfrm>
            <a:off x="2393394" y="6704171"/>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Etc.…</a:t>
            </a:r>
            <a:endParaRPr lang="en-US" sz="1750" dirty="0"/>
          </a:p>
        </p:txBody>
      </p:sp>
      <p:sp>
        <p:nvSpPr>
          <p:cNvPr id="12" name="Text 10"/>
          <p:cNvSpPr/>
          <p:nvPr/>
        </p:nvSpPr>
        <p:spPr>
          <a:xfrm>
            <a:off x="8307484" y="2504599"/>
            <a:ext cx="2824758" cy="347186"/>
          </a:xfrm>
          <a:prstGeom prst="rect">
            <a:avLst/>
          </a:prstGeom>
          <a:noFill/>
          <a:ln/>
        </p:spPr>
        <p:txBody>
          <a:bodyPr wrap="none" rtlCol="0" anchor="t"/>
          <a:lstStyle/>
          <a:p>
            <a:pPr marL="0" indent="0">
              <a:lnSpc>
                <a:spcPts val="2734"/>
              </a:lnSpc>
              <a:buNone/>
            </a:pPr>
            <a:r>
              <a:rPr lang="en-US" sz="2187" i="1" dirty="0">
                <a:solidFill>
                  <a:srgbClr val="F44444"/>
                </a:solidFill>
                <a:latin typeface="Roboto Slab" pitchFamily="34" charset="0"/>
                <a:ea typeface="Roboto Slab" pitchFamily="34" charset="-122"/>
                <a:cs typeface="Roboto Slab" pitchFamily="34" charset="-120"/>
              </a:rPr>
              <a:t>Eléments Techniques</a:t>
            </a:r>
            <a:endParaRPr lang="en-US" sz="2187" dirty="0"/>
          </a:p>
        </p:txBody>
      </p:sp>
      <p:sp>
        <p:nvSpPr>
          <p:cNvPr id="13" name="Text 11"/>
          <p:cNvSpPr/>
          <p:nvPr/>
        </p:nvSpPr>
        <p:spPr>
          <a:xfrm>
            <a:off x="7593806" y="3255764"/>
            <a:ext cx="5006221" cy="355402"/>
          </a:xfrm>
          <a:prstGeom prst="rect">
            <a:avLst/>
          </a:prstGeom>
          <a:noFill/>
          <a:ln/>
        </p:spPr>
        <p:txBody>
          <a:bodyPr wrap="non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Par rapport aux éléments techniques, nous avons :</a:t>
            </a:r>
            <a:endParaRPr lang="en-US" sz="1750" dirty="0"/>
          </a:p>
        </p:txBody>
      </p:sp>
      <p:sp>
        <p:nvSpPr>
          <p:cNvPr id="14" name="Text 12"/>
          <p:cNvSpPr/>
          <p:nvPr/>
        </p:nvSpPr>
        <p:spPr>
          <a:xfrm>
            <a:off x="7949208" y="4038778"/>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Base de données</a:t>
            </a:r>
            <a:endParaRPr lang="en-US" sz="1750" dirty="0"/>
          </a:p>
        </p:txBody>
      </p:sp>
      <p:sp>
        <p:nvSpPr>
          <p:cNvPr id="15" name="Text 13"/>
          <p:cNvSpPr/>
          <p:nvPr/>
        </p:nvSpPr>
        <p:spPr>
          <a:xfrm>
            <a:off x="7949208" y="4838402"/>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Système de gestion des commandes</a:t>
            </a:r>
            <a:endParaRPr lang="en-US" sz="1750" dirty="0"/>
          </a:p>
        </p:txBody>
      </p:sp>
      <p:sp>
        <p:nvSpPr>
          <p:cNvPr id="16" name="Text 14"/>
          <p:cNvSpPr/>
          <p:nvPr/>
        </p:nvSpPr>
        <p:spPr>
          <a:xfrm>
            <a:off x="7949208" y="4394180"/>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Système de sauvegarde</a:t>
            </a:r>
            <a:endParaRPr lang="en-US" sz="1750" dirty="0"/>
          </a:p>
        </p:txBody>
      </p:sp>
      <p:sp>
        <p:nvSpPr>
          <p:cNvPr id="17" name="Text 15"/>
          <p:cNvSpPr/>
          <p:nvPr/>
        </p:nvSpPr>
        <p:spPr>
          <a:xfrm>
            <a:off x="7949208" y="5282624"/>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15213F"/>
                </a:solidFill>
                <a:latin typeface="Roboto" pitchFamily="34" charset="0"/>
                <a:ea typeface="Roboto" pitchFamily="34" charset="-122"/>
                <a:cs typeface="Roboto" pitchFamily="34" charset="-120"/>
              </a:rPr>
              <a:t>Etc.…</a:t>
            </a:r>
            <a:endParaRPr lang="en-US" sz="1750" dirty="0"/>
          </a:p>
        </p:txBody>
      </p:sp>
      <p:sp>
        <p:nvSpPr>
          <p:cNvPr id="19" name="ZoneTexte 18"/>
          <p:cNvSpPr txBox="1"/>
          <p:nvPr/>
        </p:nvSpPr>
        <p:spPr>
          <a:xfrm>
            <a:off x="13995290" y="7860268"/>
            <a:ext cx="635110" cy="369332"/>
          </a:xfrm>
          <a:prstGeom prst="rect">
            <a:avLst/>
          </a:prstGeom>
          <a:noFill/>
        </p:spPr>
        <p:txBody>
          <a:bodyPr wrap="none" rtlCol="0">
            <a:spAutoFit/>
          </a:bodyPr>
          <a:lstStyle/>
          <a:p>
            <a:r>
              <a:rPr lang="fr-FR" b="1" dirty="0"/>
              <a:t>3/15</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178355"/>
            <a:ext cx="14630400" cy="8229600"/>
          </a:xfrm>
          <a:prstGeom prst="rect">
            <a:avLst/>
          </a:prstGeom>
          <a:solidFill>
            <a:srgbClr val="FBFCFE"/>
          </a:solidFill>
          <a:ln/>
        </p:spPr>
        <p:txBody>
          <a:bodyPr/>
          <a:lstStyle/>
          <a:p>
            <a:endParaRPr lang="fr-FR" dirty="0"/>
          </a:p>
        </p:txBody>
      </p:sp>
      <p:sp>
        <p:nvSpPr>
          <p:cNvPr id="4" name="Text 2"/>
          <p:cNvSpPr/>
          <p:nvPr/>
        </p:nvSpPr>
        <p:spPr>
          <a:xfrm>
            <a:off x="2401967" y="570071"/>
            <a:ext cx="5895856" cy="646509"/>
          </a:xfrm>
          <a:prstGeom prst="rect">
            <a:avLst/>
          </a:prstGeom>
          <a:noFill/>
          <a:ln/>
        </p:spPr>
        <p:txBody>
          <a:bodyPr wrap="none" rtlCol="0" anchor="t"/>
          <a:lstStyle/>
          <a:p>
            <a:pPr marL="0" indent="0">
              <a:lnSpc>
                <a:spcPts val="5090"/>
              </a:lnSpc>
              <a:buNone/>
            </a:pPr>
            <a:r>
              <a:rPr lang="en-US" sz="4072" b="1" dirty="0">
                <a:solidFill>
                  <a:srgbClr val="476FD6"/>
                </a:solidFill>
                <a:latin typeface="Roboto Slab" pitchFamily="34" charset="0"/>
                <a:ea typeface="Roboto Slab" pitchFamily="34" charset="-122"/>
                <a:cs typeface="Roboto Slab" pitchFamily="34" charset="-120"/>
              </a:rPr>
              <a:t>les problèmes confronté</a:t>
            </a:r>
            <a:endParaRPr lang="en-US" sz="4072" dirty="0"/>
          </a:p>
        </p:txBody>
      </p:sp>
      <p:pic>
        <p:nvPicPr>
          <p:cNvPr id="5" name="Image 0" descr="preencoded.png"/>
          <p:cNvPicPr>
            <a:picLocks noChangeAspect="1"/>
          </p:cNvPicPr>
          <p:nvPr/>
        </p:nvPicPr>
        <p:blipFill>
          <a:blip r:embed="rId3"/>
          <a:stretch>
            <a:fillRect/>
          </a:stretch>
        </p:blipFill>
        <p:spPr>
          <a:xfrm>
            <a:off x="2401967" y="1630323"/>
            <a:ext cx="1034296" cy="1711523"/>
          </a:xfrm>
          <a:prstGeom prst="rect">
            <a:avLst/>
          </a:prstGeom>
        </p:spPr>
      </p:pic>
      <p:sp>
        <p:nvSpPr>
          <p:cNvPr id="6" name="Text 3"/>
          <p:cNvSpPr/>
          <p:nvPr/>
        </p:nvSpPr>
        <p:spPr>
          <a:xfrm>
            <a:off x="3746540" y="1837134"/>
            <a:ext cx="3605570" cy="387787"/>
          </a:xfrm>
          <a:prstGeom prst="rect">
            <a:avLst/>
          </a:prstGeom>
          <a:noFill/>
          <a:ln/>
        </p:spPr>
        <p:txBody>
          <a:bodyPr wrap="none" rtlCol="0" anchor="t"/>
          <a:lstStyle/>
          <a:p>
            <a:pPr marL="0" indent="0" algn="l">
              <a:lnSpc>
                <a:spcPts val="3054"/>
              </a:lnSpc>
              <a:buNone/>
            </a:pPr>
            <a:r>
              <a:rPr lang="en-US" sz="2443" b="1" dirty="0">
                <a:solidFill>
                  <a:schemeClr val="tx2">
                    <a:lumMod val="60000"/>
                    <a:lumOff val="40000"/>
                  </a:schemeClr>
                </a:solidFill>
                <a:latin typeface="Roboto Slab" pitchFamily="34" charset="0"/>
                <a:ea typeface="Roboto Slab" pitchFamily="34" charset="-122"/>
                <a:cs typeface="Roboto Slab" pitchFamily="34" charset="-120"/>
              </a:rPr>
              <a:t>Gestion des utilisateurs :</a:t>
            </a:r>
            <a:endParaRPr lang="en-US" sz="2443" dirty="0">
              <a:solidFill>
                <a:schemeClr val="tx2">
                  <a:lumMod val="60000"/>
                  <a:lumOff val="40000"/>
                </a:schemeClr>
              </a:solidFill>
            </a:endParaRPr>
          </a:p>
        </p:txBody>
      </p:sp>
      <p:sp>
        <p:nvSpPr>
          <p:cNvPr id="7" name="Text 4"/>
          <p:cNvSpPr/>
          <p:nvPr/>
        </p:nvSpPr>
        <p:spPr>
          <a:xfrm>
            <a:off x="3746540" y="2348984"/>
            <a:ext cx="8481893" cy="330994"/>
          </a:xfrm>
          <a:prstGeom prst="rect">
            <a:avLst/>
          </a:prstGeom>
          <a:noFill/>
          <a:ln/>
        </p:spPr>
        <p:txBody>
          <a:bodyPr wrap="none" rtlCol="0" anchor="t"/>
          <a:lstStyle/>
          <a:p>
            <a:pPr marL="0" indent="0" algn="l">
              <a:lnSpc>
                <a:spcPts val="2606"/>
              </a:lnSpc>
              <a:buNone/>
            </a:pPr>
            <a:r>
              <a:rPr lang="en-US" sz="1629" dirty="0">
                <a:solidFill>
                  <a:srgbClr val="15213F"/>
                </a:solidFill>
                <a:latin typeface="Roboto" pitchFamily="34" charset="0"/>
                <a:ea typeface="Roboto" pitchFamily="34" charset="-122"/>
                <a:cs typeface="Roboto" pitchFamily="34" charset="-120"/>
              </a:rPr>
              <a:t>Comprendre les exigences clients et les traduire en fonctionnalités techniques</a:t>
            </a:r>
            <a:endParaRPr lang="en-US" sz="1629" dirty="0"/>
          </a:p>
        </p:txBody>
      </p:sp>
      <p:sp>
        <p:nvSpPr>
          <p:cNvPr id="8" name="Text 5"/>
          <p:cNvSpPr/>
          <p:nvPr/>
        </p:nvSpPr>
        <p:spPr>
          <a:xfrm>
            <a:off x="3746540" y="2804041"/>
            <a:ext cx="8481893" cy="330994"/>
          </a:xfrm>
          <a:prstGeom prst="rect">
            <a:avLst/>
          </a:prstGeom>
          <a:noFill/>
          <a:ln/>
        </p:spPr>
        <p:txBody>
          <a:bodyPr wrap="none" rtlCol="0" anchor="t"/>
          <a:lstStyle/>
          <a:p>
            <a:pPr marL="0" indent="0" algn="l">
              <a:lnSpc>
                <a:spcPts val="2606"/>
              </a:lnSpc>
              <a:buNone/>
            </a:pPr>
            <a:r>
              <a:rPr lang="en-US" sz="1629" dirty="0">
                <a:solidFill>
                  <a:srgbClr val="15213F"/>
                </a:solidFill>
                <a:latin typeface="Roboto" pitchFamily="34" charset="0"/>
                <a:ea typeface="Roboto" pitchFamily="34" charset="-122"/>
                <a:cs typeface="Roboto" pitchFamily="34" charset="-120"/>
              </a:rPr>
              <a:t>Etc…</a:t>
            </a:r>
            <a:endParaRPr lang="en-US" sz="1629" dirty="0"/>
          </a:p>
        </p:txBody>
      </p:sp>
      <p:pic>
        <p:nvPicPr>
          <p:cNvPr id="9" name="Image 1" descr="preencoded.png"/>
          <p:cNvPicPr>
            <a:picLocks noChangeAspect="1"/>
          </p:cNvPicPr>
          <p:nvPr/>
        </p:nvPicPr>
        <p:blipFill>
          <a:blip r:embed="rId4"/>
          <a:stretch>
            <a:fillRect/>
          </a:stretch>
        </p:blipFill>
        <p:spPr>
          <a:xfrm>
            <a:off x="2401967" y="3341846"/>
            <a:ext cx="1034296" cy="1711523"/>
          </a:xfrm>
          <a:prstGeom prst="rect">
            <a:avLst/>
          </a:prstGeom>
        </p:spPr>
      </p:pic>
      <p:sp>
        <p:nvSpPr>
          <p:cNvPr id="10" name="Text 6"/>
          <p:cNvSpPr/>
          <p:nvPr/>
        </p:nvSpPr>
        <p:spPr>
          <a:xfrm>
            <a:off x="3746540" y="3548658"/>
            <a:ext cx="3953947" cy="387787"/>
          </a:xfrm>
          <a:prstGeom prst="rect">
            <a:avLst/>
          </a:prstGeom>
          <a:noFill/>
          <a:ln/>
        </p:spPr>
        <p:txBody>
          <a:bodyPr wrap="none" rtlCol="0" anchor="t"/>
          <a:lstStyle/>
          <a:p>
            <a:pPr marL="0" indent="0" algn="l">
              <a:lnSpc>
                <a:spcPts val="3054"/>
              </a:lnSpc>
              <a:buNone/>
            </a:pPr>
            <a:r>
              <a:rPr lang="fr-FR" sz="2800" b="1" i="0" dirty="0">
                <a:solidFill>
                  <a:schemeClr val="tx2">
                    <a:lumMod val="60000"/>
                    <a:lumOff val="40000"/>
                  </a:schemeClr>
                </a:solidFill>
                <a:effectLst/>
                <a:latin typeface="Söhne"/>
              </a:rPr>
              <a:t>Différences de motivation </a:t>
            </a:r>
            <a:r>
              <a:rPr lang="en-US" sz="2443" b="1" dirty="0">
                <a:solidFill>
                  <a:schemeClr val="tx2">
                    <a:lumMod val="60000"/>
                    <a:lumOff val="40000"/>
                  </a:schemeClr>
                </a:solidFill>
                <a:latin typeface="Roboto Slab" pitchFamily="34" charset="0"/>
                <a:ea typeface="Roboto Slab" pitchFamily="34" charset="-122"/>
                <a:cs typeface="Roboto Slab" pitchFamily="34" charset="-120"/>
              </a:rPr>
              <a:t>:</a:t>
            </a:r>
            <a:endParaRPr lang="en-US" sz="2443" dirty="0">
              <a:solidFill>
                <a:schemeClr val="tx2">
                  <a:lumMod val="60000"/>
                  <a:lumOff val="40000"/>
                </a:schemeClr>
              </a:solidFill>
            </a:endParaRPr>
          </a:p>
        </p:txBody>
      </p:sp>
      <p:sp>
        <p:nvSpPr>
          <p:cNvPr id="11" name="Text 7"/>
          <p:cNvSpPr/>
          <p:nvPr/>
        </p:nvSpPr>
        <p:spPr>
          <a:xfrm>
            <a:off x="3746540" y="4060508"/>
            <a:ext cx="8481893" cy="330994"/>
          </a:xfrm>
          <a:prstGeom prst="rect">
            <a:avLst/>
          </a:prstGeom>
          <a:noFill/>
          <a:ln/>
        </p:spPr>
        <p:txBody>
          <a:bodyPr wrap="none" rtlCol="0" anchor="t"/>
          <a:lstStyle/>
          <a:p>
            <a:pPr marL="0" indent="0" algn="l">
              <a:lnSpc>
                <a:spcPts val="2606"/>
              </a:lnSpc>
              <a:buNone/>
            </a:pPr>
            <a:r>
              <a:rPr lang="fr-FR" sz="1600" b="0" i="0" dirty="0">
                <a:effectLst/>
                <a:latin typeface="Söhne"/>
              </a:rPr>
              <a:t>Il est possible que mes binômes et moi-même ne partagions pas la même motivation ou le même</a:t>
            </a:r>
          </a:p>
          <a:p>
            <a:pPr marL="0" indent="0" algn="l">
              <a:lnSpc>
                <a:spcPts val="2606"/>
              </a:lnSpc>
              <a:buNone/>
            </a:pPr>
            <a:r>
              <a:rPr lang="fr-FR" sz="1600" b="0" i="0" dirty="0">
                <a:effectLst/>
                <a:latin typeface="Söhne"/>
              </a:rPr>
              <a:t>niveau d'engagement envers le projet .</a:t>
            </a:r>
            <a:endParaRPr lang="en-US" sz="1629" dirty="0"/>
          </a:p>
        </p:txBody>
      </p:sp>
      <p:sp>
        <p:nvSpPr>
          <p:cNvPr id="12" name="Text 8"/>
          <p:cNvSpPr/>
          <p:nvPr/>
        </p:nvSpPr>
        <p:spPr>
          <a:xfrm>
            <a:off x="3746540" y="4515564"/>
            <a:ext cx="8481893" cy="330994"/>
          </a:xfrm>
          <a:prstGeom prst="rect">
            <a:avLst/>
          </a:prstGeom>
          <a:noFill/>
          <a:ln/>
        </p:spPr>
        <p:txBody>
          <a:bodyPr wrap="none" rtlCol="0" anchor="t"/>
          <a:lstStyle/>
          <a:p>
            <a:pPr marL="0" indent="0" algn="l">
              <a:lnSpc>
                <a:spcPts val="2606"/>
              </a:lnSpc>
              <a:buNone/>
            </a:pPr>
            <a:endParaRPr lang="en-US" sz="1629" dirty="0"/>
          </a:p>
        </p:txBody>
      </p:sp>
      <p:pic>
        <p:nvPicPr>
          <p:cNvPr id="13" name="Image 2" descr="preencoded.png"/>
          <p:cNvPicPr>
            <a:picLocks noChangeAspect="1"/>
          </p:cNvPicPr>
          <p:nvPr/>
        </p:nvPicPr>
        <p:blipFill>
          <a:blip r:embed="rId5"/>
          <a:stretch>
            <a:fillRect/>
          </a:stretch>
        </p:blipFill>
        <p:spPr>
          <a:xfrm>
            <a:off x="2401967" y="5053370"/>
            <a:ext cx="1034296" cy="2042517"/>
          </a:xfrm>
          <a:prstGeom prst="rect">
            <a:avLst/>
          </a:prstGeom>
        </p:spPr>
      </p:pic>
      <p:sp>
        <p:nvSpPr>
          <p:cNvPr id="14" name="Text 9"/>
          <p:cNvSpPr/>
          <p:nvPr/>
        </p:nvSpPr>
        <p:spPr>
          <a:xfrm>
            <a:off x="3746540" y="5260181"/>
            <a:ext cx="4079915" cy="387787"/>
          </a:xfrm>
          <a:prstGeom prst="rect">
            <a:avLst/>
          </a:prstGeom>
          <a:noFill/>
          <a:ln/>
        </p:spPr>
        <p:txBody>
          <a:bodyPr wrap="none" rtlCol="0" anchor="t"/>
          <a:lstStyle/>
          <a:p>
            <a:pPr marL="0" indent="0" algn="l">
              <a:lnSpc>
                <a:spcPts val="3054"/>
              </a:lnSpc>
              <a:buNone/>
            </a:pPr>
            <a:r>
              <a:rPr lang="fr-FR" sz="2800" b="1" i="0" dirty="0">
                <a:solidFill>
                  <a:schemeClr val="tx2">
                    <a:lumMod val="60000"/>
                    <a:lumOff val="40000"/>
                  </a:schemeClr>
                </a:solidFill>
                <a:effectLst/>
                <a:latin typeface="Söhne"/>
              </a:rPr>
              <a:t>Conflits d'opinions :</a:t>
            </a:r>
            <a:endParaRPr lang="en-US" sz="2443" dirty="0">
              <a:solidFill>
                <a:schemeClr val="tx2">
                  <a:lumMod val="60000"/>
                  <a:lumOff val="40000"/>
                </a:schemeClr>
              </a:solidFill>
            </a:endParaRPr>
          </a:p>
        </p:txBody>
      </p:sp>
      <p:sp>
        <p:nvSpPr>
          <p:cNvPr id="15" name="Text 10"/>
          <p:cNvSpPr/>
          <p:nvPr/>
        </p:nvSpPr>
        <p:spPr>
          <a:xfrm>
            <a:off x="3746540" y="5772031"/>
            <a:ext cx="8481893" cy="330994"/>
          </a:xfrm>
          <a:prstGeom prst="rect">
            <a:avLst/>
          </a:prstGeom>
          <a:noFill/>
          <a:ln/>
        </p:spPr>
        <p:txBody>
          <a:bodyPr wrap="none" rtlCol="0" anchor="t"/>
          <a:lstStyle/>
          <a:p>
            <a:pPr marL="0" indent="0" algn="l">
              <a:lnSpc>
                <a:spcPts val="2606"/>
              </a:lnSpc>
              <a:buNone/>
            </a:pPr>
            <a:endParaRPr lang="en-US" sz="1629" dirty="0"/>
          </a:p>
        </p:txBody>
      </p:sp>
      <p:sp>
        <p:nvSpPr>
          <p:cNvPr id="16" name="Text 11"/>
          <p:cNvSpPr/>
          <p:nvPr/>
        </p:nvSpPr>
        <p:spPr>
          <a:xfrm>
            <a:off x="3746540" y="5772031"/>
            <a:ext cx="8481893" cy="661988"/>
          </a:xfrm>
          <a:prstGeom prst="rect">
            <a:avLst/>
          </a:prstGeom>
          <a:noFill/>
          <a:ln/>
        </p:spPr>
        <p:txBody>
          <a:bodyPr wrap="square" rtlCol="0" anchor="t"/>
          <a:lstStyle/>
          <a:p>
            <a:pPr marL="0" indent="0" algn="l">
              <a:lnSpc>
                <a:spcPts val="2606"/>
              </a:lnSpc>
              <a:buNone/>
            </a:pPr>
            <a:r>
              <a:rPr lang="fr-FR" sz="1600" b="0" i="0" dirty="0">
                <a:effectLst/>
                <a:latin typeface="Söhne"/>
              </a:rPr>
              <a:t>Mes binômes et moi-même pourrions avoir des opinions différentes sur la manière de concevoir ou de mettre en œuvre certaines parties du projet</a:t>
            </a:r>
            <a:r>
              <a:rPr lang="fr-FR" sz="1600" b="0" i="0" dirty="0">
                <a:solidFill>
                  <a:srgbClr val="ECECEC"/>
                </a:solidFill>
                <a:effectLst/>
                <a:latin typeface="Söhne"/>
              </a:rPr>
              <a:t>.</a:t>
            </a:r>
            <a:endParaRPr lang="en-US" sz="1629" dirty="0"/>
          </a:p>
        </p:txBody>
      </p:sp>
      <p:sp>
        <p:nvSpPr>
          <p:cNvPr id="17" name="Text 12"/>
          <p:cNvSpPr/>
          <p:nvPr/>
        </p:nvSpPr>
        <p:spPr>
          <a:xfrm>
            <a:off x="2401967" y="7328535"/>
            <a:ext cx="9826466" cy="330994"/>
          </a:xfrm>
          <a:prstGeom prst="rect">
            <a:avLst/>
          </a:prstGeom>
          <a:noFill/>
          <a:ln/>
        </p:spPr>
        <p:txBody>
          <a:bodyPr wrap="none" rtlCol="0" anchor="t"/>
          <a:lstStyle/>
          <a:p>
            <a:pPr marL="0" indent="0">
              <a:lnSpc>
                <a:spcPts val="2606"/>
              </a:lnSpc>
              <a:buNone/>
            </a:pPr>
            <a:endParaRPr lang="en-US" sz="1629" dirty="0"/>
          </a:p>
        </p:txBody>
      </p:sp>
      <p:sp>
        <p:nvSpPr>
          <p:cNvPr id="19" name="ZoneTexte 18"/>
          <p:cNvSpPr txBox="1"/>
          <p:nvPr/>
        </p:nvSpPr>
        <p:spPr>
          <a:xfrm>
            <a:off x="13995290" y="7860268"/>
            <a:ext cx="635110" cy="369332"/>
          </a:xfrm>
          <a:prstGeom prst="rect">
            <a:avLst/>
          </a:prstGeom>
          <a:noFill/>
        </p:spPr>
        <p:txBody>
          <a:bodyPr wrap="none" rtlCol="0">
            <a:spAutoFit/>
          </a:bodyPr>
          <a:lstStyle/>
          <a:p>
            <a:r>
              <a:rPr lang="fr-FR" b="1" dirty="0"/>
              <a:t>4/15</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txBody>
          <a:bodyPr/>
          <a:lstStyle/>
          <a:p>
            <a:endParaRPr lang="fr-FR" dirty="0"/>
          </a:p>
        </p:txBody>
      </p:sp>
      <p:sp>
        <p:nvSpPr>
          <p:cNvPr id="4" name="Text 2"/>
          <p:cNvSpPr/>
          <p:nvPr/>
        </p:nvSpPr>
        <p:spPr>
          <a:xfrm>
            <a:off x="2037993" y="1290757"/>
            <a:ext cx="5905500" cy="694373"/>
          </a:xfrm>
          <a:prstGeom prst="rect">
            <a:avLst/>
          </a:prstGeom>
          <a:noFill/>
          <a:ln/>
        </p:spPr>
        <p:txBody>
          <a:bodyPr wrap="none" rtlCol="0" anchor="t"/>
          <a:lstStyle/>
          <a:p>
            <a:pPr marL="0" indent="0">
              <a:lnSpc>
                <a:spcPts val="5468"/>
              </a:lnSpc>
              <a:buNone/>
            </a:pPr>
            <a:r>
              <a:rPr lang="en-US" sz="4374" b="1" dirty="0">
                <a:solidFill>
                  <a:srgbClr val="476FD6"/>
                </a:solidFill>
                <a:latin typeface="Roboto Slab" pitchFamily="34" charset="0"/>
                <a:ea typeface="Roboto Slab" pitchFamily="34" charset="-122"/>
                <a:cs typeface="Roboto Slab" pitchFamily="34" charset="-120"/>
              </a:rPr>
              <a:t>Avancement du projet:</a:t>
            </a:r>
            <a:endParaRPr lang="en-US" sz="4374" dirty="0"/>
          </a:p>
        </p:txBody>
      </p:sp>
      <p:sp>
        <p:nvSpPr>
          <p:cNvPr id="5" name="Text 3"/>
          <p:cNvSpPr/>
          <p:nvPr/>
        </p:nvSpPr>
        <p:spPr>
          <a:xfrm>
            <a:off x="2037993" y="2429470"/>
            <a:ext cx="10554414" cy="355402"/>
          </a:xfrm>
          <a:prstGeom prst="rect">
            <a:avLst/>
          </a:prstGeom>
          <a:noFill/>
          <a:ln/>
        </p:spPr>
        <p:txBody>
          <a:bodyPr wrap="none" rtlCol="0" anchor="t"/>
          <a:lstStyle/>
          <a:p>
            <a:pPr marL="0" indent="0">
              <a:lnSpc>
                <a:spcPts val="2799"/>
              </a:lnSpc>
              <a:buNone/>
            </a:pPr>
            <a:endParaRPr lang="en-US" sz="1750" dirty="0"/>
          </a:p>
        </p:txBody>
      </p:sp>
      <p:sp>
        <p:nvSpPr>
          <p:cNvPr id="6" name="Text 4"/>
          <p:cNvSpPr/>
          <p:nvPr/>
        </p:nvSpPr>
        <p:spPr>
          <a:xfrm>
            <a:off x="2037993" y="3145869"/>
            <a:ext cx="10554414" cy="944285"/>
          </a:xfrm>
          <a:prstGeom prst="rect">
            <a:avLst/>
          </a:prstGeom>
          <a:noFill/>
          <a:ln/>
        </p:spPr>
        <p:txBody>
          <a:bodyPr wrap="none" rtlCol="0" anchor="t"/>
          <a:lstStyle/>
          <a:p>
            <a:pPr marL="0" indent="0" algn="ctr">
              <a:lnSpc>
                <a:spcPts val="7436"/>
              </a:lnSpc>
              <a:buNone/>
            </a:pPr>
            <a:endParaRPr lang="en-US" sz="7436" dirty="0"/>
          </a:p>
        </p:txBody>
      </p:sp>
      <p:sp>
        <p:nvSpPr>
          <p:cNvPr id="7" name="Text 5"/>
          <p:cNvSpPr/>
          <p:nvPr/>
        </p:nvSpPr>
        <p:spPr>
          <a:xfrm>
            <a:off x="2037993" y="3437216"/>
            <a:ext cx="10554414" cy="2082403"/>
          </a:xfrm>
          <a:prstGeom prst="rect">
            <a:avLst/>
          </a:prstGeom>
          <a:noFill/>
          <a:ln/>
        </p:spPr>
        <p:txBody>
          <a:bodyPr wrap="squar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Après avoir défini le cahier des charges, nous avons élaboré la conception de notre site web e-commerce avec soin et attention aux détails. Nous avons également progressé dans la mise en place de la base de données et la partie frontend, Bien que la partie backend reste à aborder.</a:t>
            </a:r>
            <a:endParaRPr lang="en-US" sz="2624" dirty="0"/>
          </a:p>
        </p:txBody>
      </p:sp>
      <p:sp>
        <p:nvSpPr>
          <p:cNvPr id="8" name="Text 6"/>
          <p:cNvSpPr/>
          <p:nvPr/>
        </p:nvSpPr>
        <p:spPr>
          <a:xfrm>
            <a:off x="2037993" y="6583442"/>
            <a:ext cx="10554414" cy="355402"/>
          </a:xfrm>
          <a:prstGeom prst="rect">
            <a:avLst/>
          </a:prstGeom>
          <a:noFill/>
          <a:ln/>
        </p:spPr>
        <p:txBody>
          <a:bodyPr wrap="none" rtlCol="0" anchor="t"/>
          <a:lstStyle/>
          <a:p>
            <a:pPr marL="0" indent="0" algn="ctr">
              <a:lnSpc>
                <a:spcPts val="2799"/>
              </a:lnSpc>
              <a:buNone/>
            </a:pPr>
            <a:endParaRPr lang="en-US" sz="1750" dirty="0"/>
          </a:p>
        </p:txBody>
      </p:sp>
      <p:sp>
        <p:nvSpPr>
          <p:cNvPr id="10" name="ZoneTexte 9"/>
          <p:cNvSpPr txBox="1"/>
          <p:nvPr/>
        </p:nvSpPr>
        <p:spPr>
          <a:xfrm>
            <a:off x="13995290" y="7860268"/>
            <a:ext cx="635110" cy="369332"/>
          </a:xfrm>
          <a:prstGeom prst="rect">
            <a:avLst/>
          </a:prstGeom>
          <a:noFill/>
        </p:spPr>
        <p:txBody>
          <a:bodyPr wrap="none" rtlCol="0">
            <a:spAutoFit/>
          </a:bodyPr>
          <a:lstStyle/>
          <a:p>
            <a:r>
              <a:rPr lang="fr-FR" b="1" dirty="0"/>
              <a:t>5/15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251353"/>
            <a:ext cx="5506641" cy="694373"/>
          </a:xfrm>
          <a:prstGeom prst="rect">
            <a:avLst/>
          </a:prstGeom>
          <a:noFill/>
          <a:ln/>
        </p:spPr>
        <p:txBody>
          <a:bodyPr wrap="none" rtlCol="0" anchor="t"/>
          <a:lstStyle/>
          <a:p>
            <a:pPr marL="0" indent="0">
              <a:lnSpc>
                <a:spcPts val="5468"/>
              </a:lnSpc>
              <a:buNone/>
            </a:pPr>
            <a:r>
              <a:rPr lang="en-US" sz="4374" b="1" dirty="0">
                <a:solidFill>
                  <a:srgbClr val="476FD6"/>
                </a:solidFill>
                <a:latin typeface="Roboto Slab" pitchFamily="34" charset="0"/>
                <a:ea typeface="Roboto Slab" pitchFamily="34" charset="-122"/>
                <a:cs typeface="Roboto Slab" pitchFamily="34" charset="-120"/>
              </a:rPr>
              <a:t>Conception du Projet</a:t>
            </a:r>
            <a:endParaRPr lang="en-US" sz="4374" dirty="0"/>
          </a:p>
        </p:txBody>
      </p:sp>
      <p:sp>
        <p:nvSpPr>
          <p:cNvPr id="6" name="Text 3"/>
          <p:cNvSpPr/>
          <p:nvPr/>
        </p:nvSpPr>
        <p:spPr>
          <a:xfrm>
            <a:off x="6319599" y="3278981"/>
            <a:ext cx="7477601" cy="1066205"/>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Au cœur de notre conception. Chaque diagramme révèle l'architecture pensée, l'expérience utilisateur optimisée et les fonctionnalités captivantes qui définissent notre plateforme.</a:t>
            </a:r>
            <a:endParaRPr lang="en-US" sz="1750" dirty="0"/>
          </a:p>
        </p:txBody>
      </p:sp>
      <p:sp>
        <p:nvSpPr>
          <p:cNvPr id="7" name="Text 4"/>
          <p:cNvSpPr/>
          <p:nvPr/>
        </p:nvSpPr>
        <p:spPr>
          <a:xfrm>
            <a:off x="6319599" y="4595098"/>
            <a:ext cx="7477601" cy="355402"/>
          </a:xfrm>
          <a:prstGeom prst="rect">
            <a:avLst/>
          </a:prstGeom>
          <a:noFill/>
          <a:ln/>
        </p:spPr>
        <p:txBody>
          <a:bodyPr wrap="none" rtlCol="0" anchor="t"/>
          <a:lstStyle/>
          <a:p>
            <a:pPr marL="0" indent="0">
              <a:lnSpc>
                <a:spcPts val="2799"/>
              </a:lnSpc>
              <a:buNone/>
            </a:pPr>
            <a:endParaRPr lang="en-US" sz="1750" dirty="0"/>
          </a:p>
        </p:txBody>
      </p:sp>
      <p:sp>
        <p:nvSpPr>
          <p:cNvPr id="8" name="Text 5"/>
          <p:cNvSpPr/>
          <p:nvPr/>
        </p:nvSpPr>
        <p:spPr>
          <a:xfrm>
            <a:off x="6319599" y="5283756"/>
            <a:ext cx="4443889" cy="694373"/>
          </a:xfrm>
          <a:prstGeom prst="rect">
            <a:avLst/>
          </a:prstGeom>
          <a:noFill/>
          <a:ln/>
        </p:spPr>
        <p:txBody>
          <a:bodyPr wrap="none" rtlCol="0" anchor="t"/>
          <a:lstStyle/>
          <a:p>
            <a:pPr marL="0" indent="0">
              <a:lnSpc>
                <a:spcPts val="5468"/>
              </a:lnSpc>
              <a:buNone/>
            </a:pPr>
            <a:endParaRPr lang="en-US" sz="4374" dirty="0"/>
          </a:p>
        </p:txBody>
      </p:sp>
      <p:sp>
        <p:nvSpPr>
          <p:cNvPr id="10" name="ZoneTexte 9"/>
          <p:cNvSpPr txBox="1"/>
          <p:nvPr/>
        </p:nvSpPr>
        <p:spPr>
          <a:xfrm>
            <a:off x="13995290" y="7860268"/>
            <a:ext cx="635110" cy="369332"/>
          </a:xfrm>
          <a:prstGeom prst="rect">
            <a:avLst/>
          </a:prstGeom>
          <a:noFill/>
        </p:spPr>
        <p:txBody>
          <a:bodyPr wrap="none" rtlCol="0">
            <a:spAutoFit/>
          </a:bodyPr>
          <a:lstStyle/>
          <a:p>
            <a:r>
              <a:rPr lang="fr-FR" b="1" dirty="0"/>
              <a:t>6/15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427208" y="566261"/>
            <a:ext cx="7723584" cy="643057"/>
          </a:xfrm>
          <a:prstGeom prst="rect">
            <a:avLst/>
          </a:prstGeom>
          <a:noFill/>
          <a:ln/>
        </p:spPr>
        <p:txBody>
          <a:bodyPr wrap="none" rtlCol="0" anchor="t"/>
          <a:lstStyle/>
          <a:p>
            <a:pPr marL="0" indent="0">
              <a:lnSpc>
                <a:spcPts val="5064"/>
              </a:lnSpc>
              <a:buNone/>
            </a:pPr>
            <a:r>
              <a:rPr lang="en-US" sz="4051" b="1" dirty="0">
                <a:solidFill>
                  <a:srgbClr val="476FD6"/>
                </a:solidFill>
                <a:latin typeface="Roboto Slab" pitchFamily="34" charset="0"/>
                <a:ea typeface="Roboto Slab" pitchFamily="34" charset="-122"/>
                <a:cs typeface="Roboto Slab" pitchFamily="34" charset="-120"/>
              </a:rPr>
              <a:t>Diagramme de cas d’utilisation d’un visiteur</a:t>
            </a:r>
            <a:endParaRPr lang="en-US" sz="4051" dirty="0"/>
          </a:p>
        </p:txBody>
      </p:sp>
      <p:sp>
        <p:nvSpPr>
          <p:cNvPr id="6" name="Text 3"/>
          <p:cNvSpPr/>
          <p:nvPr/>
        </p:nvSpPr>
        <p:spPr>
          <a:xfrm>
            <a:off x="2427208" y="6773228"/>
            <a:ext cx="9775984" cy="329327"/>
          </a:xfrm>
          <a:prstGeom prst="rect">
            <a:avLst/>
          </a:prstGeom>
          <a:noFill/>
          <a:ln/>
        </p:spPr>
        <p:txBody>
          <a:bodyPr wrap="none" rtlCol="0" anchor="t"/>
          <a:lstStyle/>
          <a:p>
            <a:pPr marL="0" indent="0">
              <a:lnSpc>
                <a:spcPts val="2593"/>
              </a:lnSpc>
              <a:buNone/>
            </a:pPr>
            <a:endParaRPr lang="en-US" sz="1621" dirty="0"/>
          </a:p>
        </p:txBody>
      </p:sp>
      <p:sp>
        <p:nvSpPr>
          <p:cNvPr id="7" name="Text 4"/>
          <p:cNvSpPr/>
          <p:nvPr/>
        </p:nvSpPr>
        <p:spPr>
          <a:xfrm>
            <a:off x="2427208" y="7334012"/>
            <a:ext cx="9775984" cy="329327"/>
          </a:xfrm>
          <a:prstGeom prst="rect">
            <a:avLst/>
          </a:prstGeom>
          <a:noFill/>
          <a:ln/>
        </p:spPr>
        <p:txBody>
          <a:bodyPr wrap="none" rtlCol="0" anchor="t"/>
          <a:lstStyle/>
          <a:p>
            <a:pPr marL="0" indent="0">
              <a:lnSpc>
                <a:spcPts val="2593"/>
              </a:lnSpc>
              <a:buNone/>
            </a:pPr>
            <a:endParaRPr lang="en-US" sz="1621" dirty="0"/>
          </a:p>
        </p:txBody>
      </p:sp>
      <p:sp>
        <p:nvSpPr>
          <p:cNvPr id="9" name="ZoneTexte 8"/>
          <p:cNvSpPr txBox="1"/>
          <p:nvPr/>
        </p:nvSpPr>
        <p:spPr>
          <a:xfrm>
            <a:off x="14004908" y="7860268"/>
            <a:ext cx="635110" cy="369332"/>
          </a:xfrm>
          <a:prstGeom prst="rect">
            <a:avLst/>
          </a:prstGeom>
          <a:noFill/>
        </p:spPr>
        <p:txBody>
          <a:bodyPr wrap="none" rtlCol="0">
            <a:spAutoFit/>
          </a:bodyPr>
          <a:lstStyle/>
          <a:p>
            <a:r>
              <a:rPr lang="fr-FR" b="1" dirty="0"/>
              <a:t>7/15</a:t>
            </a:r>
          </a:p>
        </p:txBody>
      </p:sp>
      <p:pic>
        <p:nvPicPr>
          <p:cNvPr id="18434" name="Picture 2" descr="C:\Users\USER\Downloads\WhatsApp Image 2024-03-21 at 2.58.25 PM.jpeg"/>
          <p:cNvPicPr>
            <a:picLocks noChangeAspect="1" noChangeArrowheads="1"/>
          </p:cNvPicPr>
          <p:nvPr/>
        </p:nvPicPr>
        <p:blipFill>
          <a:blip r:embed="rId3"/>
          <a:srcRect/>
          <a:stretch>
            <a:fillRect/>
          </a:stretch>
        </p:blipFill>
        <p:spPr bwMode="auto">
          <a:xfrm>
            <a:off x="2907061" y="2216382"/>
            <a:ext cx="8153400" cy="4371975"/>
          </a:xfrm>
          <a:prstGeom prst="rect">
            <a:avLst/>
          </a:prstGeom>
          <a:noFill/>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31862"/>
          </a:xfrm>
          <a:prstGeom prst="rect">
            <a:avLst/>
          </a:prstGeom>
          <a:solidFill>
            <a:srgbClr val="FBFCFE"/>
          </a:solidFill>
          <a:ln/>
        </p:spPr>
      </p:sp>
      <p:sp>
        <p:nvSpPr>
          <p:cNvPr id="4" name="Text 2"/>
          <p:cNvSpPr/>
          <p:nvPr/>
        </p:nvSpPr>
        <p:spPr>
          <a:xfrm>
            <a:off x="3270171" y="156117"/>
            <a:ext cx="8089940" cy="1103971"/>
          </a:xfrm>
          <a:prstGeom prst="rect">
            <a:avLst/>
          </a:prstGeom>
          <a:noFill/>
          <a:ln/>
        </p:spPr>
        <p:txBody>
          <a:bodyPr wrap="square" rtlCol="0" anchor="t"/>
          <a:lstStyle/>
          <a:p>
            <a:pPr marL="0" indent="0">
              <a:lnSpc>
                <a:spcPts val="4191"/>
              </a:lnSpc>
              <a:buNone/>
            </a:pPr>
            <a:r>
              <a:rPr lang="en-US" sz="3353" b="1" dirty="0">
                <a:solidFill>
                  <a:srgbClr val="476FD6"/>
                </a:solidFill>
                <a:latin typeface="Roboto Slab" pitchFamily="34" charset="0"/>
                <a:ea typeface="Roboto Slab" pitchFamily="34" charset="-122"/>
                <a:cs typeface="Roboto Slab" pitchFamily="34" charset="-120"/>
              </a:rPr>
              <a:t>diagramme de cas d'utilisation d'un client</a:t>
            </a:r>
            <a:endParaRPr lang="en-US" sz="3353" dirty="0"/>
          </a:p>
        </p:txBody>
      </p:sp>
      <p:sp>
        <p:nvSpPr>
          <p:cNvPr id="6" name="Text 3"/>
          <p:cNvSpPr/>
          <p:nvPr/>
        </p:nvSpPr>
        <p:spPr>
          <a:xfrm>
            <a:off x="3270171" y="5915978"/>
            <a:ext cx="3406259" cy="532209"/>
          </a:xfrm>
          <a:prstGeom prst="rect">
            <a:avLst/>
          </a:prstGeom>
          <a:noFill/>
          <a:ln/>
        </p:spPr>
        <p:txBody>
          <a:bodyPr wrap="none" rtlCol="0" anchor="t"/>
          <a:lstStyle/>
          <a:p>
            <a:pPr marL="0" indent="0">
              <a:lnSpc>
                <a:spcPts val="4191"/>
              </a:lnSpc>
              <a:buNone/>
            </a:pPr>
            <a:endParaRPr lang="en-US" sz="3353" dirty="0"/>
          </a:p>
        </p:txBody>
      </p:sp>
      <p:sp>
        <p:nvSpPr>
          <p:cNvPr id="7" name="Text 4"/>
          <p:cNvSpPr/>
          <p:nvPr/>
        </p:nvSpPr>
        <p:spPr>
          <a:xfrm>
            <a:off x="3270171" y="6703576"/>
            <a:ext cx="3406259" cy="532209"/>
          </a:xfrm>
          <a:prstGeom prst="rect">
            <a:avLst/>
          </a:prstGeom>
          <a:noFill/>
          <a:ln/>
        </p:spPr>
        <p:txBody>
          <a:bodyPr wrap="none" rtlCol="0" anchor="t"/>
          <a:lstStyle/>
          <a:p>
            <a:pPr marL="0" indent="0">
              <a:lnSpc>
                <a:spcPts val="4191"/>
              </a:lnSpc>
              <a:buNone/>
            </a:pPr>
            <a:endParaRPr lang="en-US" sz="3353" dirty="0"/>
          </a:p>
        </p:txBody>
      </p:sp>
      <p:sp>
        <p:nvSpPr>
          <p:cNvPr id="8" name="Text 5"/>
          <p:cNvSpPr/>
          <p:nvPr/>
        </p:nvSpPr>
        <p:spPr>
          <a:xfrm>
            <a:off x="3270171" y="7491174"/>
            <a:ext cx="8089940" cy="272415"/>
          </a:xfrm>
          <a:prstGeom prst="rect">
            <a:avLst/>
          </a:prstGeom>
          <a:noFill/>
          <a:ln/>
        </p:spPr>
        <p:txBody>
          <a:bodyPr wrap="none" rtlCol="0" anchor="t"/>
          <a:lstStyle/>
          <a:p>
            <a:pPr marL="0" indent="0">
              <a:lnSpc>
                <a:spcPts val="2146"/>
              </a:lnSpc>
              <a:buNone/>
            </a:pPr>
            <a:endParaRPr lang="en-US" sz="1341" dirty="0"/>
          </a:p>
        </p:txBody>
      </p:sp>
      <p:sp>
        <p:nvSpPr>
          <p:cNvPr id="10" name="ZoneTexte 9"/>
          <p:cNvSpPr txBox="1"/>
          <p:nvPr/>
        </p:nvSpPr>
        <p:spPr>
          <a:xfrm>
            <a:off x="13995290" y="7860268"/>
            <a:ext cx="635110" cy="369332"/>
          </a:xfrm>
          <a:prstGeom prst="rect">
            <a:avLst/>
          </a:prstGeom>
          <a:noFill/>
        </p:spPr>
        <p:txBody>
          <a:bodyPr wrap="none" rtlCol="0">
            <a:spAutoFit/>
          </a:bodyPr>
          <a:lstStyle/>
          <a:p>
            <a:r>
              <a:rPr lang="fr-FR" b="1" dirty="0"/>
              <a:t>8/15</a:t>
            </a:r>
          </a:p>
        </p:txBody>
      </p:sp>
      <p:pic>
        <p:nvPicPr>
          <p:cNvPr id="16386" name="Picture 2" descr="C:\Users\USER\Downloads\WhatsApp Image 2024-03-21 at 2.58.34 PM.jpeg"/>
          <p:cNvPicPr>
            <a:picLocks noChangeAspect="1" noChangeArrowheads="1"/>
          </p:cNvPicPr>
          <p:nvPr/>
        </p:nvPicPr>
        <p:blipFill>
          <a:blip r:embed="rId3"/>
          <a:srcRect/>
          <a:stretch>
            <a:fillRect/>
          </a:stretch>
        </p:blipFill>
        <p:spPr bwMode="auto">
          <a:xfrm>
            <a:off x="1839694" y="1532692"/>
            <a:ext cx="11353800" cy="6532602"/>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772239"/>
            <a:ext cx="9648944" cy="694373"/>
          </a:xfrm>
          <a:prstGeom prst="rect">
            <a:avLst/>
          </a:prstGeom>
          <a:noFill/>
          <a:ln/>
        </p:spPr>
        <p:txBody>
          <a:bodyPr wrap="none" rtlCol="0" anchor="t"/>
          <a:lstStyle/>
          <a:p>
            <a:pPr marL="0" indent="0">
              <a:lnSpc>
                <a:spcPts val="5468"/>
              </a:lnSpc>
              <a:buNone/>
            </a:pPr>
            <a:r>
              <a:rPr lang="en-US" sz="4374" b="1" dirty="0">
                <a:solidFill>
                  <a:srgbClr val="476FD6"/>
                </a:solidFill>
                <a:latin typeface="Roboto Slab" pitchFamily="34" charset="0"/>
                <a:ea typeface="Roboto Slab" pitchFamily="34" charset="-122"/>
                <a:cs typeface="Roboto Slab" pitchFamily="34" charset="-120"/>
              </a:rPr>
              <a:t>Cas d'utilisation d'un administrateur</a:t>
            </a:r>
            <a:endParaRPr lang="en-US" sz="4374" dirty="0"/>
          </a:p>
        </p:txBody>
      </p:sp>
      <p:sp>
        <p:nvSpPr>
          <p:cNvPr id="5" name="Text 3"/>
          <p:cNvSpPr/>
          <p:nvPr/>
        </p:nvSpPr>
        <p:spPr>
          <a:xfrm>
            <a:off x="2037993" y="1910953"/>
            <a:ext cx="10554414" cy="355402"/>
          </a:xfrm>
          <a:prstGeom prst="rect">
            <a:avLst/>
          </a:prstGeom>
          <a:noFill/>
          <a:ln/>
        </p:spPr>
        <p:txBody>
          <a:bodyPr wrap="none" rtlCol="0" anchor="t"/>
          <a:lstStyle/>
          <a:p>
            <a:pPr marL="0" indent="0">
              <a:lnSpc>
                <a:spcPts val="2799"/>
              </a:lnSpc>
              <a:buNone/>
            </a:pPr>
            <a:endParaRPr lang="en-US" sz="1750" dirty="0"/>
          </a:p>
        </p:txBody>
      </p:sp>
      <p:sp>
        <p:nvSpPr>
          <p:cNvPr id="8" name="ZoneTexte 7"/>
          <p:cNvSpPr txBox="1"/>
          <p:nvPr/>
        </p:nvSpPr>
        <p:spPr>
          <a:xfrm>
            <a:off x="13995290" y="7860268"/>
            <a:ext cx="635110" cy="369332"/>
          </a:xfrm>
          <a:prstGeom prst="rect">
            <a:avLst/>
          </a:prstGeom>
          <a:noFill/>
        </p:spPr>
        <p:txBody>
          <a:bodyPr wrap="none" rtlCol="0">
            <a:spAutoFit/>
          </a:bodyPr>
          <a:lstStyle/>
          <a:p>
            <a:r>
              <a:rPr lang="fr-FR" b="1" dirty="0"/>
              <a:t>9/15</a:t>
            </a:r>
          </a:p>
        </p:txBody>
      </p:sp>
      <p:pic>
        <p:nvPicPr>
          <p:cNvPr id="14338" name="Picture 2" descr="C:\Users\USER\Downloads\WhatsApp Image 2024-03-21 at 2.58.45 PM.jpeg"/>
          <p:cNvPicPr>
            <a:picLocks noChangeAspect="1" noChangeArrowheads="1"/>
          </p:cNvPicPr>
          <p:nvPr/>
        </p:nvPicPr>
        <p:blipFill>
          <a:blip r:embed="rId3"/>
          <a:srcRect/>
          <a:stretch>
            <a:fillRect/>
          </a:stretch>
        </p:blipFill>
        <p:spPr bwMode="auto">
          <a:xfrm>
            <a:off x="1345889" y="1910953"/>
            <a:ext cx="12192000" cy="5819775"/>
          </a:xfrm>
          <a:prstGeom prst="rect">
            <a:avLst/>
          </a:prstGeom>
          <a:noFill/>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461</TotalTime>
  <Words>466</Words>
  <Application>Microsoft Office PowerPoint</Application>
  <PresentationFormat>Personnalisé</PresentationFormat>
  <Paragraphs>87</Paragraphs>
  <Slides>15</Slides>
  <Notes>15</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15</vt:i4>
      </vt:variant>
    </vt:vector>
  </HeadingPairs>
  <TitlesOfParts>
    <vt:vector size="21" baseType="lpstr">
      <vt:lpstr>Arial</vt:lpstr>
      <vt:lpstr>Calibri</vt:lpstr>
      <vt:lpstr>Roboto</vt:lpstr>
      <vt:lpstr>Roboto Slab</vt:lpstr>
      <vt:lpstr>Söhne</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choaibmassa987@gmail.com</cp:lastModifiedBy>
  <cp:revision>39</cp:revision>
  <dcterms:created xsi:type="dcterms:W3CDTF">2024-02-08T21:44:53Z</dcterms:created>
  <dcterms:modified xsi:type="dcterms:W3CDTF">2024-03-21T23:27:42Z</dcterms:modified>
</cp:coreProperties>
</file>